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9"/>
  </p:notesMasterIdLst>
  <p:sldIdLst>
    <p:sldId id="300" r:id="rId2"/>
    <p:sldId id="256" r:id="rId3"/>
    <p:sldId id="323" r:id="rId4"/>
    <p:sldId id="275" r:id="rId5"/>
    <p:sldId id="276" r:id="rId6"/>
    <p:sldId id="277" r:id="rId7"/>
    <p:sldId id="278" r:id="rId8"/>
    <p:sldId id="279" r:id="rId9"/>
    <p:sldId id="280" r:id="rId10"/>
    <p:sldId id="281" r:id="rId11"/>
    <p:sldId id="282" r:id="rId12"/>
    <p:sldId id="283" r:id="rId13"/>
    <p:sldId id="284" r:id="rId14"/>
    <p:sldId id="285" r:id="rId15"/>
    <p:sldId id="324" r:id="rId16"/>
    <p:sldId id="268" r:id="rId17"/>
    <p:sldId id="304" r:id="rId18"/>
    <p:sldId id="305" r:id="rId19"/>
    <p:sldId id="306" r:id="rId20"/>
    <p:sldId id="308" r:id="rId21"/>
    <p:sldId id="309" r:id="rId22"/>
    <p:sldId id="314" r:id="rId23"/>
    <p:sldId id="315" r:id="rId24"/>
    <p:sldId id="316" r:id="rId25"/>
    <p:sldId id="317" r:id="rId26"/>
    <p:sldId id="310" r:id="rId27"/>
    <p:sldId id="311" r:id="rId28"/>
    <p:sldId id="321" r:id="rId29"/>
    <p:sldId id="318" r:id="rId30"/>
    <p:sldId id="326" r:id="rId31"/>
    <p:sldId id="327" r:id="rId32"/>
    <p:sldId id="319" r:id="rId33"/>
    <p:sldId id="320" r:id="rId34"/>
    <p:sldId id="307" r:id="rId35"/>
    <p:sldId id="322" r:id="rId36"/>
    <p:sldId id="325" r:id="rId37"/>
    <p:sldId id="287"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67" autoAdjust="0"/>
    <p:restoredTop sz="86640" autoAdjust="0"/>
  </p:normalViewPr>
  <p:slideViewPr>
    <p:cSldViewPr snapToGrid="0">
      <p:cViewPr varScale="1">
        <p:scale>
          <a:sx n="47" d="100"/>
          <a:sy n="47" d="100"/>
        </p:scale>
        <p:origin x="298" y="53"/>
      </p:cViewPr>
      <p:guideLst/>
    </p:cSldViewPr>
  </p:slideViewPr>
  <p:outlineViewPr>
    <p:cViewPr>
      <p:scale>
        <a:sx n="33" d="100"/>
        <a:sy n="33" d="100"/>
      </p:scale>
      <p:origin x="0" y="-39192"/>
    </p:cViewPr>
  </p:outlineViewPr>
  <p:notesTextViewPr>
    <p:cViewPr>
      <p:scale>
        <a:sx n="75" d="100"/>
        <a:sy n="75" d="100"/>
      </p:scale>
      <p:origin x="0" y="0"/>
    </p:cViewPr>
  </p:notesTextViewPr>
  <p:sorterViewPr>
    <p:cViewPr>
      <p:scale>
        <a:sx n="75" d="100"/>
        <a:sy n="75" d="100"/>
      </p:scale>
      <p:origin x="0" y="-778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A2E38E-7844-4DE7-9AA5-30B8F3402AA4}" type="datetimeFigureOut">
              <a:rPr lang="en-US" smtClean="0"/>
              <a:t>3/3/2017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BB7B6E-8753-4AB8-AE07-644F72AE8E58}" type="slidenum">
              <a:rPr lang="en-US" smtClean="0"/>
              <a:t>‹#›</a:t>
            </a:fld>
            <a:endParaRPr lang="en-US"/>
          </a:p>
        </p:txBody>
      </p:sp>
    </p:spTree>
    <p:extLst>
      <p:ext uri="{BB962C8B-B14F-4D97-AF65-F5344CB8AC3E}">
        <p14:creationId xmlns:p14="http://schemas.microsoft.com/office/powerpoint/2010/main" val="940713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docs.spring.io/spring-batch/trunk/apidocs/org/springframework/batch/item/ItemReader.html"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docs.spring.io/spring-batch/trunk/apidocs/org/springframework/batch/item/ItemWriter.html"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docs.gradle.org/current/userguide/java_plugin.html"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projects.spring.io/spring-boot" TargetMode="Externa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static.googleusercontent.com/media/research.google.com/en/archive/mapreduce-osdi04.pdf" TargetMode="External"/><Relationship Id="rId2" Type="http://schemas.openxmlformats.org/officeDocument/2006/relationships/slide" Target="../slides/slide27.xml"/><Relationship Id="rId1" Type="http://schemas.openxmlformats.org/officeDocument/2006/relationships/notesMaster" Target="../notesMasters/notesMaster1.xml"/><Relationship Id="rId5" Type="http://schemas.openxmlformats.org/officeDocument/2006/relationships/hyperlink" Target="https://www.youtube.com/watch?v=qI_g07C_Q5I" TargetMode="External"/><Relationship Id="rId4" Type="http://schemas.openxmlformats.org/officeDocument/2006/relationships/hyperlink" Target="https://en.wikipedia.org/wiki/Apache_Hadoop" TargetMode="Externa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blog.pivotal.io/pivotal-cloud-foundry/products/introducing-spring-cloud-data-flow" TargetMode="External"/><Relationship Id="rId2" Type="http://schemas.openxmlformats.org/officeDocument/2006/relationships/slide" Target="../slides/slide30.xml"/><Relationship Id="rId1" Type="http://schemas.openxmlformats.org/officeDocument/2006/relationships/notesMaster" Target="../notesMasters/notesMaster1.xml"/><Relationship Id="rId5" Type="http://schemas.openxmlformats.org/officeDocument/2006/relationships/hyperlink" Target="https://en.wikipedia.org/wiki/Service_provider_interface" TargetMode="External"/><Relationship Id="rId4" Type="http://schemas.openxmlformats.org/officeDocument/2006/relationships/hyperlink" Target="http://projects.spring.io/spring-xd/" TargetMode="Externa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projects.spring.io/spring-integration/"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t"/>
            <a:r>
              <a:rPr lang="en-US" sz="1200" kern="1200" dirty="0" smtClean="0">
                <a:solidFill>
                  <a:schemeClr val="tx1"/>
                </a:solidFill>
                <a:effectLst/>
                <a:latin typeface="+mn-lt"/>
                <a:ea typeface="+mn-ea"/>
                <a:cs typeface="+mn-cs"/>
              </a:rPr>
              <a:t/>
            </a:r>
            <a:br>
              <a:rPr lang="en-US" sz="1200" kern="1200" dirty="0" smtClean="0">
                <a:solidFill>
                  <a:schemeClr val="tx1"/>
                </a:solidFill>
                <a:effectLst/>
                <a:latin typeface="+mn-lt"/>
                <a:ea typeface="+mn-ea"/>
                <a:cs typeface="+mn-cs"/>
              </a:rPr>
            </a:br>
            <a:r>
              <a:rPr lang="en-US" sz="1200" kern="1200" dirty="0" smtClean="0">
                <a:solidFill>
                  <a:schemeClr val="tx1"/>
                </a:solidFill>
                <a:effectLst/>
                <a:latin typeface="+mn-lt"/>
                <a:ea typeface="+mn-ea"/>
                <a:cs typeface="+mn-cs"/>
              </a:rPr>
              <a:t>If </a:t>
            </a:r>
            <a:r>
              <a:rPr lang="en-US" sz="1200" kern="1200" dirty="0" err="1" smtClean="0">
                <a:solidFill>
                  <a:schemeClr val="tx1"/>
                </a:solidFill>
                <a:effectLst/>
                <a:latin typeface="+mn-lt"/>
                <a:ea typeface="+mn-ea"/>
                <a:cs typeface="+mn-cs"/>
              </a:rPr>
              <a:t>bootrun</a:t>
            </a:r>
            <a:r>
              <a:rPr lang="en-US" sz="1200" kern="1200" dirty="0" smtClean="0">
                <a:solidFill>
                  <a:schemeClr val="tx1"/>
                </a:solidFill>
                <a:effectLst/>
                <a:latin typeface="+mn-lt"/>
                <a:ea typeface="+mn-ea"/>
                <a:cs typeface="+mn-cs"/>
              </a:rPr>
              <a:t> hangs</a:t>
            </a:r>
            <a:r>
              <a:rPr lang="en-US" sz="1200" kern="1200" baseline="0" dirty="0" smtClean="0">
                <a:solidFill>
                  <a:schemeClr val="tx1"/>
                </a:solidFill>
                <a:effectLst/>
                <a:latin typeface="+mn-lt"/>
                <a:ea typeface="+mn-ea"/>
                <a:cs typeface="+mn-cs"/>
              </a:rPr>
              <a:t> with tomcat running, port 8080 will be hung and no more runs since 8080 already bound</a:t>
            </a:r>
          </a:p>
          <a:p>
            <a:pPr fontAlgn="t"/>
            <a:r>
              <a:rPr lang="en-US" dirty="0" smtClean="0">
                <a:effectLst/>
              </a:rPr>
              <a:t>Run from command line</a:t>
            </a:r>
          </a:p>
          <a:p>
            <a:pPr fontAlgn="t"/>
            <a:endParaRPr lang="en-US" dirty="0" smtClean="0">
              <a:effectLst/>
            </a:endParaRPr>
          </a:p>
          <a:p>
            <a:pPr marL="0" marR="0" lvl="0" indent="0" algn="l" defTabSz="914400" rtl="0" eaLnBrk="1" fontAlgn="t" latinLnBrk="0" hangingPunct="1">
              <a:lnSpc>
                <a:spcPct val="100000"/>
              </a:lnSpc>
              <a:spcBef>
                <a:spcPts val="0"/>
              </a:spcBef>
              <a:spcAft>
                <a:spcPts val="0"/>
              </a:spcAft>
              <a:buClrTx/>
              <a:buSzTx/>
              <a:buFontTx/>
              <a:buNone/>
              <a:tabLst/>
              <a:defRPr/>
            </a:pPr>
            <a:r>
              <a:rPr lang="en-US" dirty="0" smtClean="0">
                <a:effectLst/>
              </a:rPr>
              <a:t>	C:%&gt; </a:t>
            </a:r>
            <a:r>
              <a:rPr lang="en-US" dirty="0" err="1" smtClean="0">
                <a:effectLst/>
              </a:rPr>
              <a:t>netstat</a:t>
            </a:r>
            <a:r>
              <a:rPr lang="en-US" dirty="0" smtClean="0">
                <a:effectLst/>
              </a:rPr>
              <a:t> –</a:t>
            </a:r>
            <a:r>
              <a:rPr lang="en-US" dirty="0" err="1" smtClean="0">
                <a:effectLst/>
              </a:rPr>
              <a:t>ano</a:t>
            </a:r>
            <a:r>
              <a:rPr lang="en-US" dirty="0" smtClean="0">
                <a:effectLst/>
              </a:rPr>
              <a:t>                        // show PID</a:t>
            </a:r>
            <a:r>
              <a:rPr lang="en-US" baseline="0" dirty="0" smtClean="0">
                <a:effectLst/>
              </a:rPr>
              <a:t> of process </a:t>
            </a:r>
            <a:r>
              <a:rPr lang="en-US" dirty="0" smtClean="0">
                <a:effectLst/>
              </a:rPr>
              <a:t>listening on port 80. </a:t>
            </a:r>
          </a:p>
          <a:p>
            <a:pPr marL="0" marR="0" lvl="0" indent="0" algn="l" defTabSz="914400" rtl="0" eaLnBrk="1" fontAlgn="t" latinLnBrk="0" hangingPunct="1">
              <a:lnSpc>
                <a:spcPct val="100000"/>
              </a:lnSpc>
              <a:spcBef>
                <a:spcPts val="0"/>
              </a:spcBef>
              <a:spcAft>
                <a:spcPts val="0"/>
              </a:spcAft>
              <a:buClrTx/>
              <a:buSzTx/>
              <a:buFontTx/>
              <a:buNone/>
              <a:tabLst/>
              <a:defRPr/>
            </a:pPr>
            <a:r>
              <a:rPr lang="en-US" dirty="0" smtClean="0">
                <a:effectLst/>
              </a:rPr>
              <a:t>	C:%&gt; </a:t>
            </a:r>
            <a:r>
              <a:rPr lang="en-US" dirty="0" err="1" smtClean="0">
                <a:effectLst/>
              </a:rPr>
              <a:t>taskkill</a:t>
            </a:r>
            <a:r>
              <a:rPr lang="en-US" dirty="0" smtClean="0">
                <a:effectLst/>
              </a:rPr>
              <a:t> </a:t>
            </a:r>
            <a:r>
              <a:rPr lang="en-US" baseline="0" dirty="0" smtClean="0">
                <a:effectLst/>
              </a:rPr>
              <a:t> /F /PID XXX             // kill the task</a:t>
            </a:r>
            <a:endParaRPr lang="en-US" dirty="0" smtClean="0">
              <a:effectLst/>
            </a:endParaRPr>
          </a:p>
          <a:p>
            <a:pPr fontAlgn="t"/>
            <a:endParaRPr lang="en-US" dirty="0" smtClean="0">
              <a:effectLst/>
            </a:endParaRPr>
          </a:p>
          <a:p>
            <a:endParaRPr lang="en-US" b="1" dirty="0" smtClean="0"/>
          </a:p>
          <a:p>
            <a:endParaRPr lang="en-US" b="1" dirty="0" smtClean="0"/>
          </a:p>
          <a:p>
            <a:r>
              <a:rPr lang="en-US" dirty="0" smtClean="0"/>
              <a:t>Student guide, 4-13a and 4-13e</a:t>
            </a:r>
          </a:p>
          <a:p>
            <a:pPr marL="171450" indent="-171450">
              <a:buFont typeface="Arial" panose="020B0604020202020204" pitchFamily="34" charset="0"/>
              <a:buChar char="•"/>
            </a:pPr>
            <a:r>
              <a:rPr lang="en-US" dirty="0" smtClean="0"/>
              <a:t>In Spring 1.3 </a:t>
            </a:r>
            <a:r>
              <a:rPr lang="en-US" dirty="0" err="1" smtClean="0"/>
              <a:t>spring.view.prefix</a:t>
            </a:r>
            <a:r>
              <a:rPr lang="en-US" dirty="0" smtClean="0"/>
              <a:t> and </a:t>
            </a:r>
            <a:r>
              <a:rPr lang="en-US" dirty="0" err="1" smtClean="0"/>
              <a:t>spring.view.suffic</a:t>
            </a:r>
            <a:r>
              <a:rPr lang="en-US" dirty="0" smtClean="0"/>
              <a:t> changed to </a:t>
            </a:r>
            <a:r>
              <a:rPr lang="en-US" dirty="0" err="1" smtClean="0"/>
              <a:t>spring.mvc.view.prefix</a:t>
            </a:r>
            <a:r>
              <a:rPr lang="en-US" baseline="0" dirty="0" smtClean="0"/>
              <a:t> and suffix</a:t>
            </a:r>
            <a:endParaRPr lang="en-US" dirty="0" smtClean="0"/>
          </a:p>
        </p:txBody>
      </p:sp>
      <p:sp>
        <p:nvSpPr>
          <p:cNvPr id="4" name="Slide Number Placeholder 3"/>
          <p:cNvSpPr>
            <a:spLocks noGrp="1"/>
          </p:cNvSpPr>
          <p:nvPr>
            <p:ph type="sldNum" sz="quarter" idx="10"/>
          </p:nvPr>
        </p:nvSpPr>
        <p:spPr/>
        <p:txBody>
          <a:bodyPr/>
          <a:lstStyle/>
          <a:p>
            <a:fld id="{23BB7B6E-8753-4AB8-AE07-644F72AE8E58}" type="slidenum">
              <a:rPr lang="en-US" smtClean="0"/>
              <a:t>1</a:t>
            </a:fld>
            <a:endParaRPr lang="en-US"/>
          </a:p>
        </p:txBody>
      </p:sp>
    </p:spTree>
    <p:extLst>
      <p:ext uri="{BB962C8B-B14F-4D97-AF65-F5344CB8AC3E}">
        <p14:creationId xmlns:p14="http://schemas.microsoft.com/office/powerpoint/2010/main" val="15002612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Your</a:t>
            </a:r>
            <a:r>
              <a:rPr lang="en-US" baseline="0" dirty="0" smtClean="0"/>
              <a:t> email with the link will tell you how many days you have to retrieve your zip file from the </a:t>
            </a:r>
            <a:r>
              <a:rPr lang="en-US" baseline="0" dirty="0" err="1" smtClean="0"/>
              <a:t>ProTech</a:t>
            </a:r>
            <a:r>
              <a:rPr lang="en-US" baseline="0" dirty="0" smtClean="0"/>
              <a:t> server</a:t>
            </a:r>
            <a:endParaRPr lang="en-US" dirty="0"/>
          </a:p>
        </p:txBody>
      </p:sp>
      <p:sp>
        <p:nvSpPr>
          <p:cNvPr id="4" name="Slide Number Placeholder 3"/>
          <p:cNvSpPr>
            <a:spLocks noGrp="1"/>
          </p:cNvSpPr>
          <p:nvPr>
            <p:ph type="sldNum" sz="quarter" idx="10"/>
          </p:nvPr>
        </p:nvSpPr>
        <p:spPr/>
        <p:txBody>
          <a:bodyPr/>
          <a:lstStyle/>
          <a:p>
            <a:fld id="{C9B9DEB3-3931-48BA-818D-613A1CDEBB67}" type="slidenum">
              <a:rPr lang="en-US" smtClean="0"/>
              <a:t>12</a:t>
            </a:fld>
            <a:endParaRPr lang="en-US"/>
          </a:p>
        </p:txBody>
      </p:sp>
    </p:spTree>
    <p:extLst>
      <p:ext uri="{BB962C8B-B14F-4D97-AF65-F5344CB8AC3E}">
        <p14:creationId xmlns:p14="http://schemas.microsoft.com/office/powerpoint/2010/main" val="11470069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Ctrl-Alt-Shift</a:t>
            </a:r>
            <a:r>
              <a:rPr lang="en-US" baseline="0" dirty="0" smtClean="0"/>
              <a:t> from left side of keyboard</a:t>
            </a:r>
          </a:p>
          <a:p>
            <a:pPr marL="171450" indent="-171450">
              <a:buFont typeface="Arial" panose="020B0604020202020204" pitchFamily="34" charset="0"/>
              <a:buChar char="•"/>
            </a:pPr>
            <a:r>
              <a:rPr lang="en-US" baseline="0" dirty="0" smtClean="0"/>
              <a:t>Opens up the admin panel</a:t>
            </a:r>
            <a:endParaRPr lang="en-US" dirty="0"/>
          </a:p>
        </p:txBody>
      </p:sp>
      <p:sp>
        <p:nvSpPr>
          <p:cNvPr id="4" name="Slide Number Placeholder 3"/>
          <p:cNvSpPr>
            <a:spLocks noGrp="1"/>
          </p:cNvSpPr>
          <p:nvPr>
            <p:ph type="sldNum" sz="quarter" idx="10"/>
          </p:nvPr>
        </p:nvSpPr>
        <p:spPr/>
        <p:txBody>
          <a:bodyPr/>
          <a:lstStyle/>
          <a:p>
            <a:fld id="{C9B9DEB3-3931-48BA-818D-613A1CDEBB67}" type="slidenum">
              <a:rPr lang="en-US" smtClean="0"/>
              <a:t>13</a:t>
            </a:fld>
            <a:endParaRPr lang="en-US"/>
          </a:p>
        </p:txBody>
      </p:sp>
    </p:spTree>
    <p:extLst>
      <p:ext uri="{BB962C8B-B14F-4D97-AF65-F5344CB8AC3E}">
        <p14:creationId xmlns:p14="http://schemas.microsoft.com/office/powerpoint/2010/main" val="3426482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smtClean="0"/>
              <a:t>Show:</a:t>
            </a:r>
          </a:p>
          <a:p>
            <a:pPr marL="0" indent="0">
              <a:buFont typeface="Arial" panose="020B0604020202020204" pitchFamily="34" charset="0"/>
              <a:buNone/>
            </a:pPr>
            <a:r>
              <a:rPr lang="en-US" baseline="0" dirty="0" smtClean="0"/>
              <a:t>Getting around</a:t>
            </a:r>
          </a:p>
          <a:p>
            <a:pPr marL="171450" indent="-171450">
              <a:buFont typeface="Arial" panose="020B0604020202020204" pitchFamily="34" charset="0"/>
              <a:buChar char="•"/>
            </a:pPr>
            <a:r>
              <a:rPr lang="en-US" baseline="0" dirty="0" smtClean="0"/>
              <a:t>Shortcuts to Admin account holding tools and </a:t>
            </a:r>
            <a:r>
              <a:rPr lang="en-US" baseline="0" dirty="0" err="1" smtClean="0"/>
              <a:t>advspring</a:t>
            </a:r>
            <a:r>
              <a:rPr lang="en-US" baseline="0" dirty="0" smtClean="0"/>
              <a:t> class</a:t>
            </a:r>
          </a:p>
          <a:p>
            <a:pPr marL="171450" indent="-171450">
              <a:buFont typeface="Arial" panose="020B0604020202020204" pitchFamily="34" charset="0"/>
              <a:buChar char="•"/>
            </a:pPr>
            <a:r>
              <a:rPr lang="en-US" baseline="0" dirty="0" smtClean="0"/>
              <a:t>Shortcut to </a:t>
            </a:r>
            <a:r>
              <a:rPr lang="en-US" baseline="0" dirty="0" err="1" smtClean="0"/>
              <a:t>advspring</a:t>
            </a:r>
            <a:r>
              <a:rPr lang="en-US" baseline="0" dirty="0" smtClean="0"/>
              <a:t> class</a:t>
            </a:r>
          </a:p>
          <a:p>
            <a:pPr marL="171450" indent="-171450">
              <a:buFont typeface="Arial" panose="020B0604020202020204" pitchFamily="34" charset="0"/>
              <a:buChar char="•"/>
            </a:pPr>
            <a:r>
              <a:rPr lang="en-US" baseline="0" dirty="0" smtClean="0"/>
              <a:t>Show different folders in table</a:t>
            </a:r>
          </a:p>
          <a:p>
            <a:pPr marL="171450" indent="-171450">
              <a:buFont typeface="Arial" panose="020B0604020202020204" pitchFamily="34" charset="0"/>
              <a:buChar char="•"/>
            </a:pPr>
            <a:endParaRPr lang="en-US" baseline="0" dirty="0" smtClean="0"/>
          </a:p>
          <a:p>
            <a:pPr marL="0" indent="0">
              <a:buFont typeface="Arial" panose="020B0604020202020204" pitchFamily="34" charset="0"/>
              <a:buNone/>
            </a:pPr>
            <a:endParaRPr lang="en-US" dirty="0" smtClean="0"/>
          </a:p>
          <a:p>
            <a:pPr marL="0" indent="0">
              <a:buFont typeface="Arial" panose="020B0604020202020204" pitchFamily="34" charset="0"/>
              <a:buNone/>
            </a:pPr>
            <a:r>
              <a:rPr lang="en-US" dirty="0" smtClean="0"/>
              <a:t>Getting your</a:t>
            </a:r>
            <a:r>
              <a:rPr lang="en-US" baseline="0" dirty="0" smtClean="0"/>
              <a:t> work off the VM by end of class</a:t>
            </a:r>
            <a:endParaRPr lang="en-US" dirty="0" smtClean="0"/>
          </a:p>
          <a:p>
            <a:pPr marL="171450" indent="-171450">
              <a:buFont typeface="Arial" panose="020B0604020202020204" pitchFamily="34" charset="0"/>
              <a:buChar char="•"/>
            </a:pPr>
            <a:r>
              <a:rPr lang="en-US" dirty="0" err="1" smtClean="0"/>
              <a:t>Protech</a:t>
            </a:r>
            <a:r>
              <a:rPr lang="en-US" baseline="0" dirty="0" smtClean="0"/>
              <a:t> FTP</a:t>
            </a:r>
          </a:p>
          <a:p>
            <a:pPr marL="171450" indent="-171450">
              <a:buFont typeface="Arial" panose="020B0604020202020204" pitchFamily="34" charset="0"/>
              <a:buChar char="•"/>
            </a:pPr>
            <a:r>
              <a:rPr lang="en-US" baseline="0" dirty="0" smtClean="0"/>
              <a:t>How to archive</a:t>
            </a:r>
          </a:p>
          <a:p>
            <a:pPr marL="171450" indent="-171450">
              <a:buFont typeface="Arial" panose="020B0604020202020204" pitchFamily="34" charset="0"/>
              <a:buChar char="•"/>
            </a:pPr>
            <a:r>
              <a:rPr lang="en-US" baseline="0" dirty="0" smtClean="0"/>
              <a:t>Chrome: have internet with no filtering… be good</a:t>
            </a:r>
          </a:p>
          <a:p>
            <a:pPr marL="171450" indent="-171450">
              <a:buFont typeface="Arial" panose="020B0604020202020204" pitchFamily="34" charset="0"/>
              <a:buChar char="•"/>
            </a:pPr>
            <a:r>
              <a:rPr lang="en-US" baseline="0" dirty="0" smtClean="0"/>
              <a:t>Means can zip up your labs and send them to you Personal cloud to save your work</a:t>
            </a:r>
          </a:p>
          <a:p>
            <a:pPr marL="628650" lvl="1" indent="-171450">
              <a:buFont typeface="Arial" panose="020B0604020202020204" pitchFamily="34" charset="0"/>
              <a:buChar char="•"/>
            </a:pPr>
            <a:r>
              <a:rPr lang="en-US" baseline="0" dirty="0" smtClean="0"/>
              <a:t>Probably can’t send code to your </a:t>
            </a:r>
            <a:r>
              <a:rPr lang="en-US" baseline="0" dirty="0" err="1" smtClean="0"/>
              <a:t>CapitalOne</a:t>
            </a:r>
            <a:r>
              <a:rPr lang="en-US" baseline="0" dirty="0" smtClean="0"/>
              <a:t> account</a:t>
            </a:r>
          </a:p>
          <a:p>
            <a:pPr marL="171450" indent="-171450">
              <a:buFont typeface="Arial" panose="020B0604020202020204" pitchFamily="34" charset="0"/>
              <a:buChar char="•"/>
            </a:pPr>
            <a:endParaRPr lang="en-US" baseline="0" dirty="0" smtClean="0"/>
          </a:p>
        </p:txBody>
      </p:sp>
      <p:sp>
        <p:nvSpPr>
          <p:cNvPr id="4" name="Slide Number Placeholder 3"/>
          <p:cNvSpPr>
            <a:spLocks noGrp="1"/>
          </p:cNvSpPr>
          <p:nvPr>
            <p:ph type="sldNum" sz="quarter" idx="10"/>
          </p:nvPr>
        </p:nvSpPr>
        <p:spPr/>
        <p:txBody>
          <a:bodyPr/>
          <a:lstStyle/>
          <a:p>
            <a:fld id="{23BB7B6E-8753-4AB8-AE07-644F72AE8E58}" type="slidenum">
              <a:rPr lang="en-US" smtClean="0"/>
              <a:t>14</a:t>
            </a:fld>
            <a:endParaRPr lang="en-US"/>
          </a:p>
        </p:txBody>
      </p:sp>
    </p:spTree>
    <p:extLst>
      <p:ext uri="{BB962C8B-B14F-4D97-AF65-F5344CB8AC3E}">
        <p14:creationId xmlns:p14="http://schemas.microsoft.com/office/powerpoint/2010/main" val="17442507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800" dirty="0" smtClean="0"/>
              <a:t>Two </a:t>
            </a:r>
            <a:r>
              <a:rPr lang="en-US" sz="2800" dirty="0" err="1" smtClean="0"/>
              <a:t>MessageSource</a:t>
            </a:r>
            <a:r>
              <a:rPr lang="en-US" sz="2800" dirty="0" smtClean="0"/>
              <a:t> implementations</a:t>
            </a:r>
            <a:r>
              <a:rPr lang="en-US" sz="2400" dirty="0" smtClean="0"/>
              <a:t>:</a:t>
            </a:r>
          </a:p>
          <a:p>
            <a:pPr lvl="2"/>
            <a:r>
              <a:rPr lang="en-US" sz="2400" dirty="0" smtClean="0"/>
              <a:t> </a:t>
            </a:r>
            <a:r>
              <a:rPr lang="en-US" sz="2400" dirty="0" err="1" smtClean="0"/>
              <a:t>ResourceBundleMessageSource</a:t>
            </a:r>
            <a:r>
              <a:rPr lang="en-US" sz="2400" dirty="0" smtClean="0"/>
              <a:t> </a:t>
            </a:r>
          </a:p>
          <a:p>
            <a:pPr lvl="2"/>
            <a:r>
              <a:rPr lang="en-US" sz="2400" dirty="0" err="1" smtClean="0"/>
              <a:t>StaticMessageSource</a:t>
            </a:r>
            <a:r>
              <a:rPr lang="en-US" sz="2400" dirty="0" smtClean="0"/>
              <a:t> (rarely used…)</a:t>
            </a:r>
          </a:p>
          <a:p>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16</a:t>
            </a:fld>
            <a:endParaRPr lang="en-US"/>
          </a:p>
        </p:txBody>
      </p:sp>
    </p:spTree>
    <p:extLst>
      <p:ext uri="{BB962C8B-B14F-4D97-AF65-F5344CB8AC3E}">
        <p14:creationId xmlns:p14="http://schemas.microsoft.com/office/powerpoint/2010/main" val="18061307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If get circular dependency when run, GET method giving view “shipping” would go back to GET command</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Means app isn’t finding shipping.html file, so going back to controller</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Maybe misspelling in shipping.html, or in wrong folder</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If lab under lab02p2/</a:t>
            </a:r>
            <a:r>
              <a:rPr lang="en-US" sz="1200" b="0" i="0" u="none" strike="noStrike" kern="1200" baseline="0" dirty="0" err="1" smtClean="0">
                <a:solidFill>
                  <a:schemeClr val="tx1"/>
                </a:solidFill>
                <a:latin typeface="+mn-lt"/>
                <a:ea typeface="+mn-ea"/>
                <a:cs typeface="+mn-cs"/>
              </a:rPr>
              <a:t>thymeleaf</a:t>
            </a:r>
            <a:r>
              <a:rPr lang="en-US" sz="1200" b="0" i="0" u="none" strike="noStrike" kern="1200" baseline="0" dirty="0" smtClean="0">
                <a:solidFill>
                  <a:schemeClr val="tx1"/>
                </a:solidFill>
                <a:latin typeface="+mn-lt"/>
                <a:ea typeface="+mn-ea"/>
                <a:cs typeface="+mn-cs"/>
              </a:rPr>
              <a:t>, , means spring </a:t>
            </a:r>
            <a:r>
              <a:rPr lang="en-US" sz="1200" b="0" i="0" u="none" strike="noStrike" kern="1200" baseline="0" dirty="0" err="1" smtClean="0">
                <a:solidFill>
                  <a:schemeClr val="tx1"/>
                </a:solidFill>
                <a:latin typeface="+mn-lt"/>
                <a:ea typeface="+mn-ea"/>
                <a:cs typeface="+mn-cs"/>
              </a:rPr>
              <a:t>init</a:t>
            </a:r>
            <a:r>
              <a:rPr lang="en-US" sz="1200" b="0" i="0" u="none" strike="noStrike" kern="1200" baseline="0" dirty="0" smtClean="0">
                <a:solidFill>
                  <a:schemeClr val="tx1"/>
                </a:solidFill>
                <a:latin typeface="+mn-lt"/>
                <a:ea typeface="+mn-ea"/>
                <a:cs typeface="+mn-cs"/>
              </a:rPr>
              <a:t> gave d=web, </a:t>
            </a:r>
            <a:r>
              <a:rPr lang="en-US" sz="1200" b="0" i="0" u="none" strike="noStrike" kern="1200" baseline="0" dirty="0" err="1" smtClean="0">
                <a:solidFill>
                  <a:schemeClr val="tx1"/>
                </a:solidFill>
                <a:latin typeface="+mn-lt"/>
                <a:ea typeface="+mn-ea"/>
                <a:cs typeface="+mn-cs"/>
              </a:rPr>
              <a:t>thymeleaf</a:t>
            </a:r>
            <a:r>
              <a:rPr lang="en-US" sz="1200" b="0" i="0" u="none" strike="noStrike" kern="1200" baseline="0" dirty="0" smtClean="0">
                <a:solidFill>
                  <a:schemeClr val="tx1"/>
                </a:solidFill>
                <a:latin typeface="+mn-lt"/>
                <a:ea typeface="+mn-ea"/>
                <a:cs typeface="+mn-cs"/>
              </a:rPr>
              <a:t> with space after </a:t>
            </a:r>
            <a:r>
              <a:rPr lang="en-US" sz="1200" b="0" i="0" u="none" strike="noStrike" kern="1200" baseline="0" dirty="0" err="1" smtClean="0">
                <a:solidFill>
                  <a:schemeClr val="tx1"/>
                </a:solidFill>
                <a:latin typeface="+mn-lt"/>
                <a:ea typeface="+mn-ea"/>
                <a:cs typeface="+mn-cs"/>
              </a:rPr>
              <a:t>comman</a:t>
            </a:r>
            <a:endParaRPr lang="en-US" sz="1200" b="0" i="0" u="none" strike="noStrike" kern="1200" baseline="0" dirty="0" smtClean="0">
              <a:solidFill>
                <a:schemeClr val="tx1"/>
              </a:solidFill>
              <a:latin typeface="+mn-lt"/>
              <a:ea typeface="+mn-ea"/>
              <a:cs typeface="+mn-cs"/>
            </a:endParaRP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This will create a subdirectory for the project and not bring in the </a:t>
            </a:r>
            <a:r>
              <a:rPr lang="en-US" sz="1200" b="0" i="0" u="none" strike="noStrike" kern="1200" baseline="0" dirty="0" err="1" smtClean="0">
                <a:solidFill>
                  <a:schemeClr val="tx1"/>
                </a:solidFill>
                <a:latin typeface="+mn-lt"/>
                <a:ea typeface="+mn-ea"/>
                <a:cs typeface="+mn-cs"/>
              </a:rPr>
              <a:t>thymeleaf</a:t>
            </a:r>
            <a:r>
              <a:rPr lang="en-US" sz="1200" b="0" i="0" u="none" strike="noStrike" kern="1200" baseline="0" dirty="0" smtClean="0">
                <a:solidFill>
                  <a:schemeClr val="tx1"/>
                </a:solidFill>
                <a:latin typeface="+mn-lt"/>
                <a:ea typeface="+mn-ea"/>
                <a:cs typeface="+mn-cs"/>
              </a:rPr>
              <a:t> dependency</a:t>
            </a:r>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err="1" smtClean="0">
                <a:solidFill>
                  <a:schemeClr val="tx1"/>
                </a:solidFill>
                <a:latin typeface="+mn-lt"/>
                <a:ea typeface="+mn-ea"/>
                <a:cs typeface="+mn-cs"/>
              </a:rPr>
              <a:t>DeBrief</a:t>
            </a:r>
            <a:r>
              <a:rPr lang="en-US" sz="1200" b="0" i="0" u="none" strike="noStrike" kern="1200" baseline="0" dirty="0" smtClean="0">
                <a:solidFill>
                  <a:schemeClr val="tx1"/>
                </a:solidFill>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u="none" strike="noStrike" kern="1200" baseline="0" dirty="0" smtClean="0">
                <a:solidFill>
                  <a:schemeClr val="tx1"/>
                </a:solidFill>
                <a:latin typeface="+mn-lt"/>
                <a:ea typeface="+mn-ea"/>
                <a:cs typeface="+mn-cs"/>
              </a:rPr>
              <a:t>Part 1: Basics:    spring </a:t>
            </a:r>
            <a:r>
              <a:rPr lang="en-US" sz="1200" b="0" i="0" u="none" strike="noStrike" kern="1200" baseline="0" dirty="0" err="1" smtClean="0">
                <a:solidFill>
                  <a:schemeClr val="tx1"/>
                </a:solidFill>
                <a:latin typeface="+mn-lt"/>
                <a:ea typeface="+mn-ea"/>
                <a:cs typeface="+mn-cs"/>
              </a:rPr>
              <a:t>init</a:t>
            </a:r>
            <a:r>
              <a:rPr lang="en-US" sz="1200" b="0" i="0" u="none" strike="noStrike" kern="1200" baseline="0" dirty="0" smtClean="0">
                <a:solidFill>
                  <a:schemeClr val="tx1"/>
                </a:solidFill>
                <a:latin typeface="+mn-lt"/>
                <a:ea typeface="+mn-ea"/>
                <a:cs typeface="+mn-cs"/>
              </a:rPr>
              <a:t> -b 1.3.1.RELEASE --build </a:t>
            </a:r>
            <a:r>
              <a:rPr lang="en-US" sz="1200" b="0" i="0" u="none" strike="noStrike" kern="1200" baseline="0" dirty="0" err="1" smtClean="0">
                <a:solidFill>
                  <a:schemeClr val="tx1"/>
                </a:solidFill>
                <a:latin typeface="+mn-lt"/>
                <a:ea typeface="+mn-ea"/>
                <a:cs typeface="+mn-cs"/>
              </a:rPr>
              <a:t>gradle</a:t>
            </a:r>
            <a:r>
              <a:rPr lang="en-US" sz="1200" b="0" i="0" u="none" strike="noStrike" kern="1200" baseline="0" dirty="0" smtClean="0">
                <a:solidFill>
                  <a:schemeClr val="tx1"/>
                </a:solidFill>
                <a:latin typeface="+mn-lt"/>
                <a:ea typeface="+mn-ea"/>
                <a:cs typeface="+mn-cs"/>
              </a:rPr>
              <a:t> -x</a:t>
            </a: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kern="1200" dirty="0" err="1" smtClean="0">
                <a:solidFill>
                  <a:schemeClr val="tx1"/>
                </a:solidFill>
                <a:latin typeface="+mn-lt"/>
                <a:ea typeface="+mn-ea"/>
                <a:cs typeface="+mn-cs"/>
              </a:rPr>
              <a:t>org.springframework.boot.SpringApplication</a:t>
            </a:r>
            <a:endParaRPr lang="en-US" sz="1200" kern="120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Show in main, hover over to show what it does</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Changes to </a:t>
            </a:r>
            <a:r>
              <a:rPr lang="en-US" sz="1200" b="0" i="0" u="none" strike="noStrike" kern="1200" baseline="0" dirty="0" err="1" smtClean="0">
                <a:solidFill>
                  <a:schemeClr val="tx1"/>
                </a:solidFill>
                <a:latin typeface="+mn-lt"/>
                <a:ea typeface="+mn-ea"/>
                <a:cs typeface="+mn-cs"/>
              </a:rPr>
              <a:t>DemoApplicaiton</a:t>
            </a:r>
            <a:r>
              <a:rPr lang="en-US" sz="1200" b="0" i="0" u="none" strike="noStrike" kern="1200" baseline="0" dirty="0" smtClean="0">
                <a:solidFill>
                  <a:schemeClr val="tx1"/>
                </a:solidFill>
                <a:latin typeface="+mn-lt"/>
                <a:ea typeface="+mn-ea"/>
                <a:cs typeface="+mn-cs"/>
              </a:rPr>
              <a:t> to repress banner,</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Could be a good place to put other directives to the </a:t>
            </a:r>
            <a:r>
              <a:rPr lang="en-US" sz="1200" b="0" i="0" u="none" strike="noStrike" kern="1200" baseline="0" dirty="0" err="1" smtClean="0">
                <a:solidFill>
                  <a:schemeClr val="tx1"/>
                </a:solidFill>
                <a:latin typeface="+mn-lt"/>
                <a:ea typeface="+mn-ea"/>
                <a:cs typeface="+mn-cs"/>
              </a:rPr>
              <a:t>SpringApplication</a:t>
            </a:r>
            <a:endParaRPr lang="en-US" sz="1200" b="0" i="0" u="none" strike="noStrike" kern="1200" baseline="0" dirty="0" smtClean="0">
              <a:solidFill>
                <a:schemeClr val="tx1"/>
              </a:solidFill>
              <a:latin typeface="+mn-lt"/>
              <a:ea typeface="+mn-ea"/>
              <a:cs typeface="+mn-cs"/>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Show </a:t>
            </a:r>
            <a:r>
              <a:rPr lang="en-US" sz="1200" b="0" i="0" u="none" strike="noStrike" kern="1200" baseline="0" dirty="0" err="1" smtClean="0">
                <a:solidFill>
                  <a:schemeClr val="tx1"/>
                </a:solidFill>
                <a:latin typeface="+mn-lt"/>
                <a:ea typeface="+mn-ea"/>
                <a:cs typeface="+mn-cs"/>
              </a:rPr>
              <a:t>JavaDoc</a:t>
            </a:r>
            <a:r>
              <a:rPr lang="en-US" sz="1200" b="0" i="0" u="none" strike="noStrike" kern="1200" baseline="0" dirty="0" smtClean="0">
                <a:solidFill>
                  <a:schemeClr val="tx1"/>
                </a:solidFill>
                <a:latin typeface="+mn-lt"/>
                <a:ea typeface="+mn-ea"/>
                <a:cs typeface="+mn-cs"/>
              </a:rPr>
              <a:t>, all the things you can do with it</a:t>
            </a:r>
          </a:p>
          <a:p>
            <a:pPr marL="628650" lvl="1"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u="none" strike="noStrike" kern="1200" baseline="0" dirty="0" smtClean="0">
                <a:solidFill>
                  <a:schemeClr val="tx1"/>
                </a:solidFill>
                <a:latin typeface="+mn-lt"/>
                <a:ea typeface="+mn-ea"/>
                <a:cs typeface="+mn-cs"/>
              </a:rPr>
              <a:t>2 ways to run the application,  </a:t>
            </a:r>
            <a:r>
              <a:rPr lang="en-US" sz="1200" b="0" i="0" u="none" strike="noStrike" kern="1200" baseline="0" dirty="0" err="1" smtClean="0">
                <a:solidFill>
                  <a:schemeClr val="tx1"/>
                </a:solidFill>
                <a:latin typeface="+mn-lt"/>
                <a:ea typeface="+mn-ea"/>
                <a:cs typeface="+mn-cs"/>
              </a:rPr>
              <a:t>Gradle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bootRun</a:t>
            </a:r>
            <a:r>
              <a:rPr lang="en-US" sz="1200" b="0" i="0" u="none" strike="noStrike" kern="1200" baseline="0" dirty="0" smtClean="0">
                <a:solidFill>
                  <a:schemeClr val="tx1"/>
                </a:solidFill>
                <a:latin typeface="+mn-lt"/>
                <a:ea typeface="+mn-ea"/>
                <a:cs typeface="+mn-cs"/>
              </a:rPr>
              <a:t>, or by running DemoApplication.java in Eclipse</a:t>
            </a: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Notice Controller </a:t>
            </a:r>
            <a:r>
              <a:rPr lang="en-US" sz="1200" b="0" i="0" u="none" strike="noStrike" kern="1200" baseline="0" dirty="0" err="1" smtClean="0">
                <a:solidFill>
                  <a:schemeClr val="tx1"/>
                </a:solidFill>
                <a:latin typeface="+mn-lt"/>
                <a:ea typeface="+mn-ea"/>
                <a:cs typeface="+mn-cs"/>
              </a:rPr>
              <a:t>autowire</a:t>
            </a:r>
            <a:r>
              <a:rPr lang="en-US" sz="1200" b="0" i="0" u="none" strike="noStrike" kern="1200" baseline="0" dirty="0" smtClean="0">
                <a:solidFill>
                  <a:schemeClr val="tx1"/>
                </a:solidFill>
                <a:latin typeface="+mn-lt"/>
                <a:ea typeface="+mn-ea"/>
                <a:cs typeface="+mn-cs"/>
              </a:rPr>
              <a:t> is looking for an interface called Shipping, </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Remember </a:t>
            </a:r>
            <a:r>
              <a:rPr lang="en-US" sz="1200" b="0" i="0" u="none" strike="noStrike" kern="1200" baseline="0" dirty="0" err="1" smtClean="0">
                <a:solidFill>
                  <a:schemeClr val="tx1"/>
                </a:solidFill>
                <a:latin typeface="+mn-lt"/>
                <a:ea typeface="+mn-ea"/>
                <a:cs typeface="+mn-cs"/>
              </a:rPr>
              <a:t>autowire</a:t>
            </a:r>
            <a:r>
              <a:rPr lang="en-US" sz="1200" b="0" i="0" u="none" strike="noStrike" kern="1200" baseline="0" dirty="0" smtClean="0">
                <a:solidFill>
                  <a:schemeClr val="tx1"/>
                </a:solidFill>
                <a:latin typeface="+mn-lt"/>
                <a:ea typeface="+mn-ea"/>
                <a:cs typeface="+mn-cs"/>
              </a:rPr>
              <a:t> matches by type!</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not the concrete class </a:t>
            </a:r>
            <a:r>
              <a:rPr lang="en-US" sz="1200" b="0" i="0" u="none" strike="noStrike" kern="1200" baseline="0" dirty="0" err="1" smtClean="0">
                <a:solidFill>
                  <a:schemeClr val="tx1"/>
                </a:solidFill>
                <a:latin typeface="+mn-lt"/>
                <a:ea typeface="+mn-ea"/>
                <a:cs typeface="+mn-cs"/>
              </a:rPr>
              <a:t>ShippingImpl</a:t>
            </a: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Controller: </a:t>
            </a:r>
            <a:r>
              <a:rPr lang="en-US" sz="1200" b="0" i="0" u="none" strike="noStrike" kern="1200" baseline="0" dirty="0" err="1" smtClean="0">
                <a:solidFill>
                  <a:schemeClr val="tx1"/>
                </a:solidFill>
                <a:latin typeface="+mn-lt"/>
                <a:ea typeface="+mn-ea"/>
                <a:cs typeface="+mn-cs"/>
              </a:rPr>
              <a:t>com.example.service.ShippingController</a:t>
            </a:r>
            <a:r>
              <a:rPr lang="en-US" sz="1200" b="0" i="0" u="none" strike="noStrike" kern="1200" baseline="0" dirty="0" smtClean="0">
                <a:solidFill>
                  <a:schemeClr val="tx1"/>
                </a:solidFill>
                <a:latin typeface="+mn-lt"/>
                <a:ea typeface="+mn-ea"/>
                <a:cs typeface="+mn-cs"/>
              </a:rPr>
              <a:t>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However over (implemented) </a:t>
            </a:r>
            <a:r>
              <a:rPr lang="en-US" sz="1200" kern="1200" dirty="0" err="1" smtClean="0">
                <a:solidFill>
                  <a:schemeClr val="tx1"/>
                </a:solidFill>
                <a:latin typeface="+mn-lt"/>
                <a:ea typeface="+mn-ea"/>
                <a:cs typeface="+mn-cs"/>
              </a:rPr>
              <a:t>CommandLineRunner</a:t>
            </a:r>
            <a:r>
              <a:rPr lang="en-US" sz="1200" kern="1200" dirty="0" smtClean="0">
                <a:solidFill>
                  <a:schemeClr val="tx1"/>
                </a:solidFill>
                <a:latin typeface="+mn-lt"/>
                <a:ea typeface="+mn-ea"/>
                <a:cs typeface="+mn-cs"/>
              </a:rPr>
              <a:t> to show why it runs first</a:t>
            </a:r>
            <a:endParaRPr lang="en-US" sz="1200" b="0" i="0" u="none" strike="noStrike" kern="1200" baseline="0" dirty="0" smtClean="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u="none" strike="noStrike" kern="1200" baseline="0" dirty="0" smtClean="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u="none" strike="noStrike" kern="1200" baseline="0" dirty="0" smtClean="0">
                <a:solidFill>
                  <a:schemeClr val="tx1"/>
                </a:solidFill>
                <a:latin typeface="+mn-lt"/>
                <a:ea typeface="+mn-ea"/>
                <a:cs typeface="+mn-cs"/>
              </a:rPr>
              <a:t>Part 2: web:   spring </a:t>
            </a:r>
            <a:r>
              <a:rPr lang="en-US" sz="1200" b="0" i="0" u="none" strike="noStrike" kern="1200" baseline="0" dirty="0" err="1" smtClean="0">
                <a:solidFill>
                  <a:schemeClr val="tx1"/>
                </a:solidFill>
                <a:latin typeface="+mn-lt"/>
                <a:ea typeface="+mn-ea"/>
                <a:cs typeface="+mn-cs"/>
              </a:rPr>
              <a:t>init</a:t>
            </a:r>
            <a:r>
              <a:rPr lang="en-US" sz="1200" b="0" i="0" u="none" strike="noStrike" kern="1200" baseline="0" dirty="0" smtClean="0">
                <a:solidFill>
                  <a:schemeClr val="tx1"/>
                </a:solidFill>
                <a:latin typeface="+mn-lt"/>
                <a:ea typeface="+mn-ea"/>
                <a:cs typeface="+mn-cs"/>
              </a:rPr>
              <a:t> -b 1.3.1.RELEASE -d=</a:t>
            </a:r>
            <a:r>
              <a:rPr lang="en-US" sz="1200" b="0" i="0" u="none" strike="noStrike" kern="1200" baseline="0" dirty="0" err="1" smtClean="0">
                <a:solidFill>
                  <a:schemeClr val="tx1"/>
                </a:solidFill>
                <a:latin typeface="+mn-lt"/>
                <a:ea typeface="+mn-ea"/>
                <a:cs typeface="+mn-cs"/>
              </a:rPr>
              <a:t>web,thymeleaf</a:t>
            </a:r>
            <a:r>
              <a:rPr lang="en-US" sz="1200" b="0" i="0" u="none" strike="noStrike" kern="1200" baseline="0" dirty="0" smtClean="0">
                <a:solidFill>
                  <a:schemeClr val="tx1"/>
                </a:solidFill>
                <a:latin typeface="+mn-lt"/>
                <a:ea typeface="+mn-ea"/>
                <a:cs typeface="+mn-cs"/>
              </a:rPr>
              <a:t> --build </a:t>
            </a:r>
            <a:r>
              <a:rPr lang="en-US" sz="1200" b="0" i="0" u="none" strike="noStrike" kern="1200" baseline="0" dirty="0" err="1" smtClean="0">
                <a:solidFill>
                  <a:schemeClr val="tx1"/>
                </a:solidFill>
                <a:latin typeface="+mn-lt"/>
                <a:ea typeface="+mn-ea"/>
                <a:cs typeface="+mn-cs"/>
              </a:rPr>
              <a:t>gradle</a:t>
            </a:r>
            <a:r>
              <a:rPr lang="en-US" sz="1200" b="0" i="0" u="none" strike="noStrike" kern="1200" baseline="0" dirty="0" smtClean="0">
                <a:solidFill>
                  <a:schemeClr val="tx1"/>
                </a:solidFill>
                <a:latin typeface="+mn-lt"/>
                <a:ea typeface="+mn-ea"/>
                <a:cs typeface="+mn-cs"/>
              </a:rPr>
              <a:t> -x</a:t>
            </a:r>
          </a:p>
          <a:p>
            <a:pPr marL="171450" lvl="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Controller: </a:t>
            </a:r>
            <a:r>
              <a:rPr lang="en-US" sz="1200" b="0" i="0" u="none" strike="noStrike" kern="1200" baseline="0" dirty="0" err="1" smtClean="0">
                <a:solidFill>
                  <a:schemeClr val="tx1"/>
                </a:solidFill>
                <a:latin typeface="+mn-lt"/>
                <a:ea typeface="+mn-ea"/>
                <a:cs typeface="+mn-cs"/>
              </a:rPr>
              <a:t>com.example.service.ShippingController</a:t>
            </a:r>
            <a:r>
              <a:rPr lang="en-US" sz="1200" b="0" i="0" u="none" strike="noStrike" kern="1200" baseline="0" dirty="0" smtClean="0">
                <a:solidFill>
                  <a:schemeClr val="tx1"/>
                </a:solidFill>
                <a:latin typeface="+mn-lt"/>
                <a:ea typeface="+mn-ea"/>
                <a:cs typeface="+mn-cs"/>
              </a:rPr>
              <a:t> look at POST method </a:t>
            </a:r>
            <a:r>
              <a:rPr lang="en-US" sz="1200" b="0" i="0" u="none" strike="noStrike" kern="1200" baseline="0" dirty="0" err="1" smtClean="0">
                <a:solidFill>
                  <a:schemeClr val="tx1"/>
                </a:solidFill>
                <a:latin typeface="+mn-lt"/>
                <a:ea typeface="+mn-ea"/>
                <a:cs typeface="+mn-cs"/>
              </a:rPr>
              <a:t>submitForm</a:t>
            </a:r>
            <a:r>
              <a:rPr lang="en-US" sz="1200" b="0" i="0" u="none" strike="noStrike" kern="1200" baseline="0" dirty="0" smtClean="0">
                <a:solidFill>
                  <a:schemeClr val="tx1"/>
                </a:solidFill>
                <a:latin typeface="+mn-lt"/>
                <a:ea typeface="+mn-ea"/>
                <a:cs typeface="+mn-cs"/>
              </a:rPr>
              <a:t>(model)</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Attributes added to model</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matches </a:t>
            </a:r>
            <a:r>
              <a:rPr lang="en-US" sz="1200" b="0" i="0" u="none" strike="noStrike" kern="1200" baseline="0" dirty="0" err="1" smtClean="0">
                <a:solidFill>
                  <a:schemeClr val="tx1"/>
                </a:solidFill>
                <a:latin typeface="+mn-lt"/>
                <a:ea typeface="+mn-ea"/>
                <a:cs typeface="+mn-cs"/>
              </a:rPr>
              <a:t>Thymeleaf</a:t>
            </a:r>
            <a:r>
              <a:rPr lang="en-US" sz="1200" b="0" i="0" u="none" strike="noStrike" kern="1200" baseline="0" dirty="0" smtClean="0">
                <a:solidFill>
                  <a:schemeClr val="tx1"/>
                </a:solidFill>
                <a:latin typeface="+mn-lt"/>
                <a:ea typeface="+mn-ea"/>
                <a:cs typeface="+mn-cs"/>
              </a:rPr>
              <a:t> expression is </a:t>
            </a:r>
            <a:r>
              <a:rPr lang="en-US" sz="1200" b="0" i="0" u="none" strike="noStrike" kern="1200" baseline="0" dirty="0" err="1" smtClean="0">
                <a:solidFill>
                  <a:schemeClr val="tx1"/>
                </a:solidFill>
                <a:latin typeface="+mn-lt"/>
                <a:ea typeface="+mn-ea"/>
                <a:cs typeface="+mn-cs"/>
              </a:rPr>
              <a:t>src</a:t>
            </a:r>
            <a:r>
              <a:rPr lang="en-US" sz="1200" b="0" i="0" u="none" strike="noStrike" kern="1200" baseline="0" dirty="0" smtClean="0">
                <a:solidFill>
                  <a:schemeClr val="tx1"/>
                </a:solidFill>
                <a:latin typeface="+mn-lt"/>
                <a:ea typeface="+mn-ea"/>
                <a:cs typeface="+mn-cs"/>
              </a:rPr>
              <a:t>/main/resources/templates/shippingResults.html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err="1" smtClean="0">
                <a:solidFill>
                  <a:schemeClr val="tx1"/>
                </a:solidFill>
                <a:latin typeface="+mn-lt"/>
                <a:ea typeface="+mn-ea"/>
                <a:cs typeface="+mn-cs"/>
              </a:rPr>
              <a:t>com.example.service.ShippingController</a:t>
            </a:r>
            <a:r>
              <a:rPr lang="en-US" sz="1200" b="0" i="0" u="none" strike="noStrike" kern="1200" baseline="0" dirty="0" smtClean="0">
                <a:solidFill>
                  <a:schemeClr val="tx1"/>
                </a:solidFill>
                <a:latin typeface="+mn-lt"/>
                <a:ea typeface="+mn-ea"/>
                <a:cs typeface="+mn-cs"/>
              </a:rPr>
              <a: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RequestMapping</a:t>
            </a:r>
            <a:r>
              <a:rPr lang="en-US" sz="1200" b="0" i="0" u="none" strike="noStrike" kern="1200" baseline="0" dirty="0" smtClean="0">
                <a:solidFill>
                  <a:schemeClr val="tx1"/>
                </a:solidFill>
                <a:latin typeface="+mn-lt"/>
                <a:ea typeface="+mn-ea"/>
                <a:cs typeface="+mn-cs"/>
              </a:rPr>
              <a:t>(“/shipping”)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matches post action in </a:t>
            </a:r>
            <a:r>
              <a:rPr lang="en-US" sz="1200" b="0" i="0" u="none" strike="noStrike" kern="1200" baseline="0" dirty="0" err="1" smtClean="0">
                <a:solidFill>
                  <a:schemeClr val="tx1"/>
                </a:solidFill>
                <a:latin typeface="+mn-lt"/>
                <a:ea typeface="+mn-ea"/>
                <a:cs typeface="+mn-cs"/>
              </a:rPr>
              <a:t>src</a:t>
            </a:r>
            <a:r>
              <a:rPr lang="en-US" sz="1200" b="0" i="0" u="none" strike="noStrike" kern="1200" baseline="0" dirty="0" smtClean="0">
                <a:solidFill>
                  <a:schemeClr val="tx1"/>
                </a:solidFill>
                <a:latin typeface="+mn-lt"/>
                <a:ea typeface="+mn-ea"/>
                <a:cs typeface="+mn-cs"/>
              </a:rPr>
              <a:t>/main/resources/templates/shipping.html</a:t>
            </a: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3BB7B6E-8753-4AB8-AE07-644F72AE8E58}" type="slidenum">
              <a:rPr lang="en-US" smtClean="0"/>
              <a:t>17</a:t>
            </a:fld>
            <a:endParaRPr lang="en-US"/>
          </a:p>
        </p:txBody>
      </p:sp>
    </p:spTree>
    <p:extLst>
      <p:ext uri="{BB962C8B-B14F-4D97-AF65-F5344CB8AC3E}">
        <p14:creationId xmlns:p14="http://schemas.microsoft.com/office/powerpoint/2010/main" val="1207286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use the exclude attribute of </a:t>
            </a:r>
            <a:r>
              <a:rPr lang="en-US" dirty="0" smtClean="0"/>
              <a:t>@</a:t>
            </a:r>
            <a:r>
              <a:rPr lang="en-US" dirty="0" err="1" smtClean="0"/>
              <a:t>EnableAutoConfiguration</a:t>
            </a:r>
            <a:r>
              <a:rPr lang="en-US" sz="1200" b="0" i="0" kern="1200" dirty="0" smtClean="0">
                <a:solidFill>
                  <a:schemeClr val="tx1"/>
                </a:solidFill>
                <a:effectLst/>
                <a:latin typeface="+mn-lt"/>
                <a:ea typeface="+mn-ea"/>
                <a:cs typeface="+mn-cs"/>
              </a:rPr>
              <a:t> to disable them.</a:t>
            </a:r>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18</a:t>
            </a:fld>
            <a:endParaRPr lang="en-US"/>
          </a:p>
        </p:txBody>
      </p:sp>
    </p:spTree>
    <p:extLst>
      <p:ext uri="{BB962C8B-B14F-4D97-AF65-F5344CB8AC3E}">
        <p14:creationId xmlns:p14="http://schemas.microsoft.com/office/powerpoint/2010/main" val="3059032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mn-lt"/>
                <a:ea typeface="+mn-ea"/>
                <a:cs typeface="+mn-cs"/>
              </a:rPr>
              <a:t>Part 1: Working with Starter Dependencies</a:t>
            </a:r>
          </a:p>
          <a:p>
            <a:r>
              <a:rPr lang="en-US" sz="1200" b="0" i="0" u="none" strike="noStrike" kern="1200" baseline="0" dirty="0" smtClean="0">
                <a:solidFill>
                  <a:schemeClr val="tx1"/>
                </a:solidFill>
                <a:latin typeface="+mn-lt"/>
                <a:ea typeface="+mn-ea"/>
                <a:cs typeface="+mn-cs"/>
              </a:rPr>
              <a:t>Dependencies: web, h2, </a:t>
            </a:r>
            <a:r>
              <a:rPr lang="en-US" sz="1200" b="0" i="0" u="none" strike="noStrike" kern="1200" baseline="0" dirty="0" err="1" smtClean="0">
                <a:solidFill>
                  <a:schemeClr val="tx1"/>
                </a:solidFill>
                <a:latin typeface="+mn-lt"/>
                <a:ea typeface="+mn-ea"/>
                <a:cs typeface="+mn-cs"/>
              </a:rPr>
              <a:t>jdbc</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thymeleaf</a:t>
            </a:r>
            <a:endParaRPr lang="en-US" sz="1200" b="1"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Versions Part 1 _6 b.</a:t>
            </a:r>
          </a:p>
          <a:p>
            <a:pPr marL="17145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org.springframework:spring-jdbc</a:t>
            </a:r>
            <a:r>
              <a:rPr lang="en-US" sz="1200" b="0" i="0" u="none" strike="noStrike" kern="1200" baseline="0" dirty="0" smtClean="0">
                <a:solidFill>
                  <a:schemeClr val="tx1"/>
                </a:solidFill>
                <a:latin typeface="+mn-lt"/>
                <a:ea typeface="+mn-ea"/>
                <a:cs typeface="+mn-cs"/>
              </a:rPr>
              <a:t>: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org.springframework:spring-jdbc:4.2.4.RELEASE</a:t>
            </a:r>
          </a:p>
          <a:p>
            <a:pPr marL="17145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com.fasterxml.jackson.core:jackson-databind</a:t>
            </a:r>
            <a:r>
              <a:rPr lang="en-US" sz="1200" b="0" i="0" u="none" strike="noStrike" kern="1200" baseline="0" dirty="0" smtClean="0">
                <a:solidFill>
                  <a:schemeClr val="tx1"/>
                </a:solidFill>
                <a:latin typeface="+mn-lt"/>
                <a:ea typeface="+mn-ea"/>
                <a:cs typeface="+mn-cs"/>
              </a:rPr>
              <a:t>: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com.fasterxml.jackson.core:jackson-databind:2.6.4</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com.h2database:h2</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com.h2database:h2: -&gt; 1.4.190</a:t>
            </a:r>
          </a:p>
          <a:p>
            <a:pPr marL="17145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org.yaml:snakeyaml</a:t>
            </a:r>
            <a:r>
              <a:rPr lang="en-US" sz="1200" b="0" i="0" u="none" strike="noStrike" kern="1200" baseline="0" dirty="0" smtClean="0">
                <a:solidFill>
                  <a:schemeClr val="tx1"/>
                </a:solidFill>
                <a:latin typeface="+mn-lt"/>
                <a:ea typeface="+mn-ea"/>
                <a:cs typeface="+mn-cs"/>
              </a:rPr>
              <a:t>: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org.yaml:snakeyaml:1.16</a:t>
            </a: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_7 d. </a:t>
            </a:r>
            <a:r>
              <a:rPr lang="en-US" sz="1200" b="0" i="0" u="none" strike="noStrike" kern="1200" baseline="0" dirty="0" err="1" smtClean="0">
                <a:solidFill>
                  <a:schemeClr val="tx1"/>
                </a:solidFill>
                <a:latin typeface="+mn-lt"/>
                <a:ea typeface="+mn-ea"/>
                <a:cs typeface="+mn-cs"/>
              </a:rPr>
              <a:t>build.grandle</a:t>
            </a:r>
            <a:endParaRPr lang="en-US" sz="1200" b="0" i="0" u="none" strike="noStrike" kern="1200" baseline="0" dirty="0" smtClean="0">
              <a:solidFill>
                <a:schemeClr val="tx1"/>
              </a:solidFill>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Remove hibernate-validator dependency from spring-boot-starter-web</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if you only exclude </a:t>
            </a:r>
            <a:r>
              <a:rPr lang="en-US" sz="1200" b="0" i="0" u="none" strike="noStrike" kern="1200" baseline="0" dirty="0" err="1" smtClean="0">
                <a:solidFill>
                  <a:schemeClr val="tx1"/>
                </a:solidFill>
                <a:latin typeface="+mn-lt"/>
                <a:ea typeface="+mn-ea"/>
                <a:cs typeface="+mn-cs"/>
              </a:rPr>
              <a:t>org.hibernate</a:t>
            </a:r>
            <a:r>
              <a:rPr lang="en-US" sz="1200" b="0" i="0" u="none" strike="noStrike" kern="1200" baseline="0" dirty="0" smtClean="0">
                <a:solidFill>
                  <a:schemeClr val="tx1"/>
                </a:solidFill>
                <a:latin typeface="+mn-lt"/>
                <a:ea typeface="+mn-ea"/>
                <a:cs typeface="+mn-cs"/>
              </a:rPr>
              <a:t> from one of spring-boot-starter-web and </a:t>
            </a:r>
            <a:r>
              <a:rPr lang="en-US" sz="1200" b="0" i="0" u="none" strike="noStrike" kern="1200" baseline="0" dirty="0" err="1" smtClean="0">
                <a:solidFill>
                  <a:schemeClr val="tx1"/>
                </a:solidFill>
                <a:latin typeface="+mn-lt"/>
                <a:ea typeface="+mn-ea"/>
                <a:cs typeface="+mn-cs"/>
              </a:rPr>
              <a:t>thymeleaf</a:t>
            </a:r>
            <a:r>
              <a:rPr lang="en-US" sz="1200" b="0" i="0" u="none" strike="noStrike" kern="1200" baseline="0" dirty="0" smtClean="0">
                <a:solidFill>
                  <a:schemeClr val="tx1"/>
                </a:solidFill>
                <a:latin typeface="+mn-lt"/>
                <a:ea typeface="+mn-ea"/>
                <a:cs typeface="+mn-cs"/>
              </a:rPr>
              <a:t>,</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It will not be removed</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Even though spring-boot-starter-web is under </a:t>
            </a:r>
            <a:r>
              <a:rPr lang="en-US" sz="1200" b="0" i="0" u="none" strike="noStrike" kern="1200" baseline="0" dirty="0" err="1" smtClean="0">
                <a:solidFill>
                  <a:schemeClr val="tx1"/>
                </a:solidFill>
                <a:latin typeface="+mn-lt"/>
                <a:ea typeface="+mn-ea"/>
                <a:cs typeface="+mn-cs"/>
              </a:rPr>
              <a:t>thymeleaf</a:t>
            </a:r>
            <a:r>
              <a:rPr lang="en-US" sz="1200" b="0" i="0" u="none" strike="noStrike" kern="1200" baseline="0" dirty="0" smtClean="0">
                <a:solidFill>
                  <a:schemeClr val="tx1"/>
                </a:solidFill>
                <a:latin typeface="+mn-lt"/>
                <a:ea typeface="+mn-ea"/>
                <a:cs typeface="+mn-cs"/>
              </a:rPr>
              <a:t>.</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Need to exclude it from both</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Remove </a:t>
            </a:r>
            <a:r>
              <a:rPr lang="en-US" sz="1200" b="0" i="0" u="none" strike="noStrike" kern="1200" baseline="0" dirty="0" err="1" smtClean="0">
                <a:solidFill>
                  <a:schemeClr val="tx1"/>
                </a:solidFill>
                <a:latin typeface="+mn-lt"/>
                <a:ea typeface="+mn-ea"/>
                <a:cs typeface="+mn-cs"/>
              </a:rPr>
              <a:t>Jackson.core</a:t>
            </a:r>
            <a:r>
              <a:rPr lang="en-US" sz="1200" b="0" i="0" u="none" strike="noStrike" kern="1200" baseline="0" dirty="0" smtClean="0">
                <a:solidFill>
                  <a:schemeClr val="tx1"/>
                </a:solidFill>
                <a:latin typeface="+mn-lt"/>
                <a:ea typeface="+mn-ea"/>
                <a:cs typeface="+mn-cs"/>
              </a:rPr>
              <a:t> dependency from spring-boot-starter-web</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Use specific version of h2database, 1.0.60</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Exclude transitive </a:t>
            </a:r>
            <a:r>
              <a:rPr lang="en-US" sz="1200" b="0" i="0" u="none" strike="noStrike" kern="1200" baseline="0" dirty="0" err="1" smtClean="0">
                <a:solidFill>
                  <a:schemeClr val="tx1"/>
                </a:solidFill>
                <a:latin typeface="+mn-lt"/>
                <a:ea typeface="+mn-ea"/>
                <a:cs typeface="+mn-cs"/>
              </a:rPr>
              <a:t>snakeyaml</a:t>
            </a:r>
            <a:r>
              <a:rPr lang="en-US" sz="1200" b="0" i="0" u="none" strike="noStrike" kern="1200" baseline="0" dirty="0" smtClean="0">
                <a:solidFill>
                  <a:schemeClr val="tx1"/>
                </a:solidFill>
                <a:latin typeface="+mn-lt"/>
                <a:ea typeface="+mn-ea"/>
                <a:cs typeface="+mn-cs"/>
              </a:rPr>
              <a:t> and them include </a:t>
            </a:r>
            <a:r>
              <a:rPr lang="en-US" sz="1200" b="0" i="0" u="none" strike="noStrike" kern="1200" baseline="0" dirty="0" err="1" smtClean="0">
                <a:solidFill>
                  <a:schemeClr val="tx1"/>
                </a:solidFill>
                <a:latin typeface="+mn-lt"/>
                <a:ea typeface="+mn-ea"/>
                <a:cs typeface="+mn-cs"/>
              </a:rPr>
              <a:t>snakeyaml</a:t>
            </a:r>
            <a:r>
              <a:rPr lang="en-US" sz="1200" b="0" i="0" u="none" strike="noStrike" kern="1200" baseline="0" dirty="0" smtClean="0">
                <a:solidFill>
                  <a:schemeClr val="tx1"/>
                </a:solidFill>
                <a:latin typeface="+mn-lt"/>
                <a:ea typeface="+mn-ea"/>
                <a:cs typeface="+mn-cs"/>
              </a:rPr>
              <a:t> vs 1.8</a:t>
            </a:r>
          </a:p>
          <a:p>
            <a:pPr mar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Create app with controller, </a:t>
            </a:r>
            <a:r>
              <a:rPr lang="en-US" sz="1200" b="0" i="0" u="none" strike="noStrike" kern="1200" baseline="0" dirty="0" err="1" smtClean="0">
                <a:solidFill>
                  <a:schemeClr val="tx1"/>
                </a:solidFill>
                <a:latin typeface="+mn-lt"/>
                <a:ea typeface="+mn-ea"/>
                <a:cs typeface="+mn-cs"/>
              </a:rPr>
              <a:t>dao</a:t>
            </a:r>
            <a:r>
              <a:rPr lang="en-US" sz="1200" b="0" i="0" u="none" strike="noStrike" kern="1200" baseline="0" dirty="0" smtClean="0">
                <a:solidFill>
                  <a:schemeClr val="tx1"/>
                </a:solidFill>
                <a:latin typeface="+mn-lt"/>
                <a:ea typeface="+mn-ea"/>
                <a:cs typeface="+mn-cs"/>
              </a:rPr>
              <a:t> data layer, template web layer</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Controller, notice </a:t>
            </a:r>
            <a:r>
              <a:rPr lang="en-US" sz="1200" b="0" i="0" u="none" strike="noStrike" kern="1200" baseline="0" dirty="0" err="1" smtClean="0">
                <a:solidFill>
                  <a:schemeClr val="tx1"/>
                </a:solidFill>
                <a:latin typeface="+mn-lt"/>
                <a:ea typeface="+mn-ea"/>
                <a:cs typeface="+mn-cs"/>
              </a:rPr>
              <a:t>Autowired</a:t>
            </a:r>
            <a:r>
              <a:rPr lang="en-US" sz="1200" b="0" i="0" u="none" strike="noStrike" kern="1200" baseline="0" dirty="0" smtClean="0">
                <a:solidFill>
                  <a:schemeClr val="tx1"/>
                </a:solidFill>
                <a:latin typeface="+mn-lt"/>
                <a:ea typeface="+mn-ea"/>
                <a:cs typeface="+mn-cs"/>
              </a:rPr>
              <a:t> on controller constructor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found </a:t>
            </a:r>
            <a:r>
              <a:rPr lang="en-US" sz="1200" b="0" i="0" u="none" strike="noStrike" kern="1200" baseline="0" dirty="0" err="1" smtClean="0">
                <a:solidFill>
                  <a:schemeClr val="tx1"/>
                </a:solidFill>
                <a:latin typeface="+mn-lt"/>
                <a:ea typeface="+mn-ea"/>
                <a:cs typeface="+mn-cs"/>
              </a:rPr>
              <a:t>CustomerDao</a:t>
            </a:r>
            <a:r>
              <a:rPr lang="en-US" sz="1200" b="0" i="0" u="none" strike="noStrike" kern="1200" baseline="0" dirty="0" smtClean="0">
                <a:solidFill>
                  <a:schemeClr val="tx1"/>
                </a:solidFill>
                <a:latin typeface="+mn-lt"/>
                <a:ea typeface="+mn-ea"/>
                <a:cs typeface="+mn-cs"/>
              </a:rPr>
              <a:t> via </a:t>
            </a:r>
            <a:r>
              <a:rPr lang="en-US" sz="1200" b="0" i="0" u="none" strike="noStrike" kern="1200" baseline="0" dirty="0" err="1" smtClean="0">
                <a:solidFill>
                  <a:schemeClr val="tx1"/>
                </a:solidFill>
                <a:latin typeface="+mn-lt"/>
                <a:ea typeface="+mn-ea"/>
                <a:cs typeface="+mn-cs"/>
              </a:rPr>
              <a:t>autoconfiguration</a:t>
            </a: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In memory </a:t>
            </a:r>
            <a:r>
              <a:rPr lang="en-US" sz="1200" b="0" i="0" u="none" strike="noStrike" kern="1200" baseline="0" dirty="0" err="1" smtClean="0">
                <a:solidFill>
                  <a:schemeClr val="tx1"/>
                </a:solidFill>
                <a:latin typeface="+mn-lt"/>
                <a:ea typeface="+mn-ea"/>
                <a:cs typeface="+mn-cs"/>
              </a:rPr>
              <a:t>db</a:t>
            </a:r>
            <a:r>
              <a:rPr lang="en-US" sz="1200" b="0" i="0" u="none" strike="noStrike" kern="1200" baseline="0" dirty="0" smtClean="0">
                <a:solidFill>
                  <a:schemeClr val="tx1"/>
                </a:solidFill>
                <a:latin typeface="+mn-lt"/>
                <a:ea typeface="+mn-ea"/>
                <a:cs typeface="+mn-cs"/>
              </a:rPr>
              <a:t>, so SQL used to generate and populate tables on each run</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For why </a:t>
            </a:r>
            <a:r>
              <a:rPr lang="en-US" sz="1200" b="0" i="0" u="none" strike="noStrike" kern="1200" baseline="0" dirty="0" err="1" smtClean="0">
                <a:solidFill>
                  <a:schemeClr val="tx1"/>
                </a:solidFill>
                <a:latin typeface="+mn-lt"/>
                <a:ea typeface="+mn-ea"/>
                <a:cs typeface="+mn-cs"/>
              </a:rPr>
              <a:t>schema.sql</a:t>
            </a:r>
            <a:r>
              <a:rPr lang="en-US" sz="1200" b="0" i="0" u="none" strike="noStrike" kern="1200" baseline="0" dirty="0" smtClean="0">
                <a:solidFill>
                  <a:schemeClr val="tx1"/>
                </a:solidFill>
                <a:latin typeface="+mn-lt"/>
                <a:ea typeface="+mn-ea"/>
                <a:cs typeface="+mn-cs"/>
              </a:rPr>
              <a:t> got loaded: </a:t>
            </a:r>
          </a:p>
          <a:p>
            <a:pPr marL="628650" lvl="1" indent="-171450">
              <a:buFont typeface="Arial" panose="020B0604020202020204" pitchFamily="34" charset="0"/>
              <a:buChar char="•"/>
            </a:pPr>
            <a:r>
              <a:rPr lang="en-US" sz="1200" kern="1200" dirty="0" smtClean="0">
                <a:solidFill>
                  <a:schemeClr val="tx1"/>
                </a:solidFill>
                <a:latin typeface="+mn-lt"/>
                <a:ea typeface="+mn-ea"/>
                <a:cs typeface="+mn-cs"/>
              </a:rPr>
              <a:t>http://www.dineshonjava.com/2016/08/working-with-sql-databases-in-spring-boot-application.html#.WKNrolMrJEY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In-memory DB, </a:t>
            </a:r>
            <a:r>
              <a:rPr lang="en-US" sz="1200" b="0" i="0" kern="1200" dirty="0" err="1" smtClean="0">
                <a:solidFill>
                  <a:schemeClr val="tx1"/>
                </a:solidFill>
                <a:effectLst/>
                <a:latin typeface="+mn-lt"/>
                <a:ea typeface="+mn-ea"/>
                <a:cs typeface="+mn-cs"/>
              </a:rPr>
              <a:t>SpringBoot</a:t>
            </a:r>
            <a:r>
              <a:rPr lang="en-US" sz="1200" b="0" i="0" kern="1200" dirty="0" smtClean="0">
                <a:solidFill>
                  <a:schemeClr val="tx1"/>
                </a:solidFill>
                <a:effectLst/>
                <a:latin typeface="+mn-lt"/>
                <a:ea typeface="+mn-ea"/>
                <a:cs typeface="+mn-cs"/>
              </a:rPr>
              <a:t> </a:t>
            </a:r>
            <a:r>
              <a:rPr lang="en-US" sz="1200" b="0" i="0" u="none" strike="noStrike" kern="1200" baseline="0" dirty="0" smtClean="0">
                <a:solidFill>
                  <a:schemeClr val="tx1"/>
                </a:solidFill>
                <a:latin typeface="+mn-lt"/>
                <a:ea typeface="+mn-ea"/>
                <a:cs typeface="+mn-cs"/>
              </a:rPr>
              <a:t> will look for </a:t>
            </a:r>
            <a:r>
              <a:rPr lang="en-US" sz="1200" b="1" i="0" kern="1200" dirty="0" err="1" smtClean="0">
                <a:solidFill>
                  <a:schemeClr val="tx1"/>
                </a:solidFill>
                <a:effectLst/>
                <a:latin typeface="+mn-lt"/>
                <a:ea typeface="+mn-ea"/>
                <a:cs typeface="+mn-cs"/>
              </a:rPr>
              <a:t>schema.sql</a:t>
            </a:r>
            <a:r>
              <a:rPr lang="en-US" sz="1200" b="0" i="0" kern="1200" dirty="0" smtClean="0">
                <a:solidFill>
                  <a:schemeClr val="tx1"/>
                </a:solidFill>
                <a:effectLst/>
                <a:latin typeface="+mn-lt"/>
                <a:ea typeface="+mn-ea"/>
                <a:cs typeface="+mn-cs"/>
              </a:rPr>
              <a:t> and </a:t>
            </a:r>
            <a:r>
              <a:rPr lang="en-US" sz="1200" b="1" i="0" kern="1200" dirty="0" err="1" smtClean="0">
                <a:solidFill>
                  <a:schemeClr val="tx1"/>
                </a:solidFill>
                <a:effectLst/>
                <a:latin typeface="+mn-lt"/>
                <a:ea typeface="+mn-ea"/>
                <a:cs typeface="+mn-cs"/>
              </a:rPr>
              <a:t>data.sql</a:t>
            </a:r>
            <a:r>
              <a:rPr lang="en-US" sz="1200" b="0" i="0" kern="1200" dirty="0" smtClean="0">
                <a:solidFill>
                  <a:schemeClr val="tx1"/>
                </a:solidFill>
                <a:effectLst/>
                <a:latin typeface="+mn-lt"/>
                <a:ea typeface="+mn-ea"/>
                <a:cs typeface="+mn-cs"/>
              </a:rPr>
              <a:t> files in root </a:t>
            </a:r>
            <a:r>
              <a:rPr lang="en-US" sz="1200" b="0" i="0" kern="1200" dirty="0" err="1" smtClean="0">
                <a:solidFill>
                  <a:schemeClr val="tx1"/>
                </a:solidFill>
                <a:effectLst/>
                <a:latin typeface="+mn-lt"/>
                <a:ea typeface="+mn-ea"/>
                <a:cs typeface="+mn-cs"/>
              </a:rPr>
              <a:t>classpath</a:t>
            </a:r>
            <a:r>
              <a:rPr lang="en-US" sz="1200" b="0" i="0" kern="1200" dirty="0" smtClean="0">
                <a:solidFill>
                  <a:schemeClr val="tx1"/>
                </a:solidFill>
                <a:effectLst/>
                <a:latin typeface="+mn-lt"/>
                <a:ea typeface="+mn-ea"/>
                <a:cs typeface="+mn-cs"/>
              </a:rPr>
              <a:t> </a:t>
            </a:r>
          </a:p>
          <a:p>
            <a:pPr marL="1085850" lvl="2" indent="-171450">
              <a:buFont typeface="Arial" panose="020B0604020202020204" pitchFamily="34" charset="0"/>
              <a:buChar char="•"/>
            </a:pPr>
            <a:r>
              <a:rPr lang="en-US" sz="1200" b="0" i="0" kern="1200" dirty="0" smtClean="0">
                <a:solidFill>
                  <a:schemeClr val="tx1"/>
                </a:solidFill>
                <a:effectLst/>
                <a:latin typeface="+mn-lt"/>
                <a:ea typeface="+mn-ea"/>
                <a:cs typeface="+mn-cs"/>
              </a:rPr>
              <a:t>And</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automatically </a:t>
            </a:r>
            <a:r>
              <a:rPr lang="en-US" sz="1200" b="0" i="0" kern="1200" baseline="0" dirty="0" smtClean="0">
                <a:solidFill>
                  <a:schemeClr val="tx1"/>
                </a:solidFill>
                <a:effectLst/>
                <a:latin typeface="+mn-lt"/>
                <a:ea typeface="+mn-ea"/>
                <a:cs typeface="+mn-cs"/>
              </a:rPr>
              <a:t>use them to </a:t>
            </a:r>
            <a:r>
              <a:rPr lang="en-US" sz="1200" b="0" i="0" kern="1200" dirty="0" smtClean="0">
                <a:solidFill>
                  <a:schemeClr val="tx1"/>
                </a:solidFill>
                <a:effectLst/>
                <a:latin typeface="+mn-lt"/>
                <a:ea typeface="+mn-ea"/>
                <a:cs typeface="+mn-cs"/>
              </a:rPr>
              <a:t>initialize database</a:t>
            </a:r>
          </a:p>
          <a:p>
            <a:pPr marL="628650" lvl="1" indent="-171450">
              <a:buFont typeface="Arial" panose="020B0604020202020204" pitchFamily="34" charset="0"/>
              <a:buChar char="•"/>
            </a:pPr>
            <a:r>
              <a:rPr lang="en-US" sz="1200" b="0" i="0" kern="1200" dirty="0" smtClean="0">
                <a:solidFill>
                  <a:schemeClr val="tx1"/>
                </a:solidFill>
                <a:effectLst/>
                <a:latin typeface="+mn-lt"/>
                <a:ea typeface="+mn-ea"/>
                <a:cs typeface="+mn-cs"/>
              </a:rPr>
              <a:t>Spring Boot will also load </a:t>
            </a:r>
            <a:r>
              <a:rPr lang="en-US" sz="1200" b="1" i="0" kern="1200" dirty="0" smtClean="0">
                <a:solidFill>
                  <a:schemeClr val="tx1"/>
                </a:solidFill>
                <a:effectLst/>
                <a:latin typeface="+mn-lt"/>
                <a:ea typeface="+mn-ea"/>
                <a:cs typeface="+mn-cs"/>
              </a:rPr>
              <a:t>schema-${platform}.</a:t>
            </a:r>
            <a:r>
              <a:rPr lang="en-US" sz="1200" b="1" i="0" kern="1200" dirty="0" err="1" smtClean="0">
                <a:solidFill>
                  <a:schemeClr val="tx1"/>
                </a:solidFill>
                <a:effectLst/>
                <a:latin typeface="+mn-lt"/>
                <a:ea typeface="+mn-ea"/>
                <a:cs typeface="+mn-cs"/>
              </a:rPr>
              <a:t>sql</a:t>
            </a:r>
            <a:r>
              <a:rPr lang="en-US" sz="1200" b="0" i="0" kern="1200" dirty="0" smtClean="0">
                <a:solidFill>
                  <a:schemeClr val="tx1"/>
                </a:solidFill>
                <a:effectLst/>
                <a:latin typeface="+mn-lt"/>
                <a:ea typeface="+mn-ea"/>
                <a:cs typeface="+mn-cs"/>
              </a:rPr>
              <a:t> and </a:t>
            </a:r>
            <a:r>
              <a:rPr lang="en-US" sz="1200" b="1" i="0" kern="1200" dirty="0" smtClean="0">
                <a:solidFill>
                  <a:schemeClr val="tx1"/>
                </a:solidFill>
                <a:effectLst/>
                <a:latin typeface="+mn-lt"/>
                <a:ea typeface="+mn-ea"/>
                <a:cs typeface="+mn-cs"/>
              </a:rPr>
              <a:t>data-${platform}.</a:t>
            </a:r>
            <a:r>
              <a:rPr lang="en-US" sz="1200" b="1" i="0" kern="1200" dirty="0" err="1" smtClean="0">
                <a:solidFill>
                  <a:schemeClr val="tx1"/>
                </a:solidFill>
                <a:effectLst/>
                <a:latin typeface="+mn-lt"/>
                <a:ea typeface="+mn-ea"/>
                <a:cs typeface="+mn-cs"/>
              </a:rPr>
              <a:t>sql</a:t>
            </a:r>
            <a:r>
              <a:rPr lang="en-US" sz="1200" b="1" i="0" kern="12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files if they are available in root </a:t>
            </a:r>
            <a:r>
              <a:rPr lang="en-US" sz="1200" b="0" i="0" kern="1200" dirty="0" err="1" smtClean="0">
                <a:solidFill>
                  <a:schemeClr val="tx1"/>
                </a:solidFill>
                <a:effectLst/>
                <a:latin typeface="+mn-lt"/>
                <a:ea typeface="+mn-ea"/>
                <a:cs typeface="+mn-cs"/>
              </a:rPr>
              <a:t>classpath</a:t>
            </a:r>
            <a:endParaRPr lang="en-US" sz="1200" b="0" i="0" kern="1200" dirty="0" smtClean="0">
              <a:solidFill>
                <a:schemeClr val="tx1"/>
              </a:solidFill>
              <a:effectLst/>
              <a:latin typeface="+mn-lt"/>
              <a:ea typeface="+mn-ea"/>
              <a:cs typeface="+mn-cs"/>
            </a:endParaRPr>
          </a:p>
          <a:p>
            <a:pPr marL="1085850" lvl="2" indent="-171450">
              <a:buFont typeface="Arial" panose="020B0604020202020204" pitchFamily="34" charset="0"/>
              <a:buChar char="•"/>
            </a:pPr>
            <a:r>
              <a:rPr lang="en-US" sz="1200" b="0" i="0" kern="1200" dirty="0" smtClean="0">
                <a:solidFill>
                  <a:schemeClr val="tx1"/>
                </a:solidFill>
                <a:effectLst/>
                <a:latin typeface="+mn-lt"/>
                <a:ea typeface="+mn-ea"/>
                <a:cs typeface="+mn-cs"/>
              </a:rPr>
              <a:t>i.e. , </a:t>
            </a:r>
            <a:r>
              <a:rPr lang="en-US" sz="1200" b="1" i="0" kern="1200" dirty="0" smtClean="0">
                <a:solidFill>
                  <a:schemeClr val="tx1"/>
                </a:solidFill>
                <a:effectLst/>
                <a:latin typeface="+mn-lt"/>
                <a:ea typeface="+mn-ea"/>
                <a:cs typeface="+mn-cs"/>
              </a:rPr>
              <a:t>data-</a:t>
            </a:r>
            <a:r>
              <a:rPr lang="en-US" sz="1200" b="1" i="0" kern="1200" dirty="0" err="1" smtClean="0">
                <a:solidFill>
                  <a:schemeClr val="tx1"/>
                </a:solidFill>
                <a:effectLst/>
                <a:latin typeface="+mn-lt"/>
                <a:ea typeface="+mn-ea"/>
                <a:cs typeface="+mn-cs"/>
              </a:rPr>
              <a:t>hsqldb.sql</a:t>
            </a:r>
            <a:r>
              <a:rPr lang="en-US" sz="1200" b="0" i="0" kern="1200" dirty="0" smtClean="0">
                <a:solidFill>
                  <a:schemeClr val="tx1"/>
                </a:solidFill>
                <a:effectLst/>
                <a:latin typeface="+mn-lt"/>
                <a:ea typeface="+mn-ea"/>
                <a:cs typeface="+mn-cs"/>
              </a:rPr>
              <a:t>, </a:t>
            </a:r>
            <a:r>
              <a:rPr lang="en-US" sz="1200" b="1" i="0" kern="1200" dirty="0" smtClean="0">
                <a:solidFill>
                  <a:schemeClr val="tx1"/>
                </a:solidFill>
                <a:effectLst/>
                <a:latin typeface="+mn-lt"/>
                <a:ea typeface="+mn-ea"/>
                <a:cs typeface="+mn-cs"/>
              </a:rPr>
              <a:t>schema-</a:t>
            </a:r>
            <a:r>
              <a:rPr lang="en-US" sz="1200" b="1" i="0" kern="1200" dirty="0" err="1" smtClean="0">
                <a:solidFill>
                  <a:schemeClr val="tx1"/>
                </a:solidFill>
                <a:effectLst/>
                <a:latin typeface="+mn-lt"/>
                <a:ea typeface="+mn-ea"/>
                <a:cs typeface="+mn-cs"/>
              </a:rPr>
              <a:t>mysql.sql</a:t>
            </a:r>
            <a:r>
              <a:rPr lang="en-US" sz="1200" b="1" i="0" kern="1200" dirty="0" smtClean="0">
                <a:solidFill>
                  <a:schemeClr val="tx1"/>
                </a:solidFill>
                <a:effectLst/>
                <a:latin typeface="+mn-lt"/>
                <a:ea typeface="+mn-ea"/>
                <a:cs typeface="+mn-cs"/>
              </a:rPr>
              <a:t>…</a:t>
            </a:r>
          </a:p>
          <a:p>
            <a:pPr marL="628650" lvl="1" indent="-171450">
              <a:buFont typeface="Arial" panose="020B0604020202020204" pitchFamily="34" charset="0"/>
              <a:buChar char="•"/>
            </a:pPr>
            <a:r>
              <a:rPr lang="en-US" sz="1200" b="0" i="0" u="none" strike="noStrike" kern="1200" baseline="0" dirty="0" smtClean="0">
                <a:solidFill>
                  <a:schemeClr val="tx1"/>
                </a:solidFill>
                <a:effectLst/>
                <a:latin typeface="+mn-lt"/>
                <a:ea typeface="+mn-ea"/>
                <a:cs typeface="+mn-cs"/>
              </a:rPr>
              <a:t>From</a:t>
            </a:r>
            <a:r>
              <a:rPr lang="en-US" sz="1200" b="1" i="0" u="none" strike="noStrike" kern="1200" baseline="0" dirty="0" smtClean="0">
                <a:solidFill>
                  <a:schemeClr val="tx1"/>
                </a:solidFill>
                <a:effectLst/>
                <a:latin typeface="+mn-lt"/>
                <a:ea typeface="+mn-ea"/>
                <a:cs typeface="+mn-cs"/>
              </a:rPr>
              <a:t> </a:t>
            </a:r>
            <a:r>
              <a:rPr lang="en-US" sz="1200" b="0" i="0" u="none" strike="noStrike" kern="1200" baseline="0" dirty="0" smtClean="0">
                <a:solidFill>
                  <a:schemeClr val="tx1"/>
                </a:solidFill>
                <a:effectLst/>
                <a:latin typeface="+mn-lt"/>
                <a:ea typeface="+mn-ea"/>
                <a:cs typeface="+mn-cs"/>
              </a:rPr>
              <a:t>: https://egkatzioura.wordpress.com/2016/04/29/spring-boot-and-database-initialization/</a:t>
            </a:r>
          </a:p>
          <a:p>
            <a:pPr marL="1085850" lvl="2" indent="-171450">
              <a:buFont typeface="Arial" panose="020B0604020202020204" pitchFamily="34" charset="0"/>
              <a:buChar char="•"/>
            </a:pPr>
            <a:r>
              <a:rPr lang="en-US" sz="1200" b="0" i="0" kern="1200" dirty="0" smtClean="0">
                <a:solidFill>
                  <a:schemeClr val="tx1"/>
                </a:solidFill>
                <a:effectLst/>
                <a:latin typeface="+mn-lt"/>
                <a:ea typeface="+mn-ea"/>
                <a:cs typeface="+mn-cs"/>
              </a:rPr>
              <a:t>have two </a:t>
            </a:r>
            <a:r>
              <a:rPr lang="en-US" sz="1200" b="0" i="0" kern="1200" dirty="0" err="1" smtClean="0">
                <a:solidFill>
                  <a:schemeClr val="tx1"/>
                </a:solidFill>
                <a:effectLst/>
                <a:latin typeface="+mn-lt"/>
                <a:ea typeface="+mn-ea"/>
                <a:cs typeface="+mn-cs"/>
              </a:rPr>
              <a:t>datasources</a:t>
            </a:r>
            <a:r>
              <a:rPr lang="en-US" sz="1200" b="0" i="0" kern="1200" dirty="0" smtClean="0">
                <a:solidFill>
                  <a:schemeClr val="tx1"/>
                </a:solidFill>
                <a:effectLst/>
                <a:latin typeface="+mn-lt"/>
                <a:ea typeface="+mn-ea"/>
                <a:cs typeface="+mn-cs"/>
              </a:rPr>
              <a:t> have to specify the </a:t>
            </a:r>
            <a:r>
              <a:rPr lang="en-US" sz="1200" b="0" i="0" kern="1200" dirty="0" err="1" smtClean="0">
                <a:solidFill>
                  <a:schemeClr val="tx1"/>
                </a:solidFill>
                <a:effectLst/>
                <a:latin typeface="+mn-lt"/>
                <a:ea typeface="+mn-ea"/>
                <a:cs typeface="+mn-cs"/>
              </a:rPr>
              <a:t>datasource</a:t>
            </a:r>
            <a:r>
              <a:rPr lang="en-US" sz="1200" b="0" i="0" kern="1200" dirty="0" smtClean="0">
                <a:solidFill>
                  <a:schemeClr val="tx1"/>
                </a:solidFill>
                <a:effectLst/>
                <a:latin typeface="+mn-lt"/>
                <a:ea typeface="+mn-ea"/>
                <a:cs typeface="+mn-cs"/>
              </a:rPr>
              <a:t> inject or else we will get an exception.</a:t>
            </a:r>
          </a:p>
          <a:p>
            <a:pPr lvl="3" rtl="0" fontAlgn="base"/>
            <a:r>
              <a:rPr lang="en-US" sz="1200" b="0" i="0" kern="1200" dirty="0" smtClean="0">
                <a:solidFill>
                  <a:schemeClr val="tx1"/>
                </a:solidFill>
                <a:effectLst/>
                <a:latin typeface="+mn-lt"/>
                <a:ea typeface="+mn-ea"/>
                <a:cs typeface="+mn-cs"/>
              </a:rPr>
              <a:t>@Bean(name = "</a:t>
            </a:r>
            <a:r>
              <a:rPr lang="en-US" sz="1200" b="0" i="0" kern="1200" dirty="0" err="1" smtClean="0">
                <a:solidFill>
                  <a:schemeClr val="tx1"/>
                </a:solidFill>
                <a:effectLst/>
                <a:latin typeface="+mn-lt"/>
                <a:ea typeface="+mn-ea"/>
                <a:cs typeface="+mn-cs"/>
              </a:rPr>
              <a:t>mainDataSource</a:t>
            </a:r>
            <a:r>
              <a:rPr lang="en-US" sz="1200" b="0" i="0" kern="1200" dirty="0" smtClean="0">
                <a:solidFill>
                  <a:schemeClr val="tx1"/>
                </a:solidFill>
                <a:effectLst/>
                <a:latin typeface="+mn-lt"/>
                <a:ea typeface="+mn-ea"/>
                <a:cs typeface="+mn-cs"/>
              </a:rPr>
              <a:t>")</a:t>
            </a:r>
          </a:p>
          <a:p>
            <a:pPr lvl="3" rtl="0" fontAlgn="base"/>
            <a:r>
              <a:rPr lang="en-US" sz="1200" b="0" i="0" kern="1200" dirty="0" smtClean="0">
                <a:solidFill>
                  <a:schemeClr val="tx1"/>
                </a:solidFill>
                <a:effectLst/>
                <a:latin typeface="+mn-lt"/>
                <a:ea typeface="+mn-ea"/>
                <a:cs typeface="+mn-cs"/>
              </a:rPr>
              <a:t>@Primary</a:t>
            </a:r>
          </a:p>
          <a:p>
            <a:pPr lvl="3" rtl="0" fontAlgn="base"/>
            <a:r>
              <a:rPr lang="en-US" sz="1200" b="0" i="0" kern="1200" dirty="0" smtClean="0">
                <a:solidFill>
                  <a:schemeClr val="tx1"/>
                </a:solidFill>
                <a:effectLst/>
                <a:latin typeface="+mn-lt"/>
                <a:ea typeface="+mn-ea"/>
                <a:cs typeface="+mn-cs"/>
              </a:rPr>
              <a:t>public </a:t>
            </a:r>
            <a:r>
              <a:rPr lang="en-US" sz="1200" b="0" i="0" kern="1200" dirty="0" err="1" smtClean="0">
                <a:solidFill>
                  <a:schemeClr val="tx1"/>
                </a:solidFill>
                <a:effectLst/>
                <a:latin typeface="+mn-lt"/>
                <a:ea typeface="+mn-ea"/>
                <a:cs typeface="+mn-cs"/>
              </a:rPr>
              <a:t>DataSource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createMainDataSource</a:t>
            </a:r>
            <a:r>
              <a:rPr lang="en-US" sz="1200" b="0" i="0" kern="1200" dirty="0" smtClean="0">
                <a:solidFill>
                  <a:schemeClr val="tx1"/>
                </a:solidFill>
                <a:effectLst/>
                <a:latin typeface="+mn-lt"/>
                <a:ea typeface="+mn-ea"/>
                <a:cs typeface="+mn-cs"/>
              </a:rPr>
              <a:t>() {</a:t>
            </a: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1" i="0" u="none" strike="noStrike" kern="1200" baseline="0" dirty="0" smtClean="0">
                <a:solidFill>
                  <a:schemeClr val="tx1"/>
                </a:solidFill>
                <a:latin typeface="+mn-lt"/>
                <a:ea typeface="+mn-ea"/>
                <a:cs typeface="+mn-cs"/>
              </a:rPr>
              <a:t>Run</a:t>
            </a:r>
            <a:r>
              <a:rPr lang="en-US" sz="1200" b="0" i="0" u="none" strike="noStrike" kern="1200" baseline="0" dirty="0" smtClean="0">
                <a:solidFill>
                  <a:schemeClr val="tx1"/>
                </a:solidFill>
                <a:latin typeface="+mn-lt"/>
                <a:ea typeface="+mn-ea"/>
                <a:cs typeface="+mn-cs"/>
              </a:rPr>
              <a:t>: Do boot run, in browser: http://localhost:8080/customers</a:t>
            </a:r>
          </a:p>
          <a:p>
            <a:endParaRPr lang="en-US"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Part 2: Working with </a:t>
            </a:r>
            <a:r>
              <a:rPr lang="en-US" sz="1200" b="1" i="0" u="none" strike="noStrike" kern="1200" baseline="0" dirty="0" err="1" smtClean="0">
                <a:solidFill>
                  <a:schemeClr val="tx1"/>
                </a:solidFill>
                <a:latin typeface="+mn-lt"/>
                <a:ea typeface="+mn-ea"/>
                <a:cs typeface="+mn-cs"/>
              </a:rPr>
              <a:t>Autoconfiguration</a:t>
            </a:r>
            <a:r>
              <a:rPr lang="en-US" sz="1200" b="1" i="0" u="none" strike="noStrike" kern="1200" baseline="0" dirty="0" smtClean="0">
                <a:solidFill>
                  <a:schemeClr val="tx1"/>
                </a:solidFill>
                <a:latin typeface="+mn-lt"/>
                <a:ea typeface="+mn-ea"/>
                <a:cs typeface="+mn-cs"/>
              </a:rPr>
              <a:t> and Deployment</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Dependencies: web, h2, </a:t>
            </a:r>
            <a:r>
              <a:rPr lang="en-US" sz="1200" b="0" i="0" u="none" strike="noStrike" kern="1200" baseline="0" dirty="0" err="1" smtClean="0">
                <a:solidFill>
                  <a:schemeClr val="tx1"/>
                </a:solidFill>
                <a:latin typeface="+mn-lt"/>
                <a:ea typeface="+mn-ea"/>
                <a:cs typeface="+mn-cs"/>
              </a:rPr>
              <a:t>jdbc</a:t>
            </a: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Same </a:t>
            </a:r>
            <a:r>
              <a:rPr lang="en-US" sz="1200" b="0" i="0" u="none" strike="noStrike" kern="1200" baseline="0" dirty="0" err="1" smtClean="0">
                <a:solidFill>
                  <a:schemeClr val="tx1"/>
                </a:solidFill>
                <a:latin typeface="+mn-lt"/>
                <a:ea typeface="+mn-ea"/>
                <a:cs typeface="+mn-cs"/>
              </a:rPr>
              <a:t>webapp</a:t>
            </a:r>
            <a:r>
              <a:rPr lang="en-US" sz="1200" b="0" i="0" u="none" strike="noStrike" kern="1200" baseline="0" dirty="0" smtClean="0">
                <a:solidFill>
                  <a:schemeClr val="tx1"/>
                </a:solidFill>
                <a:latin typeface="+mn-lt"/>
                <a:ea typeface="+mn-ea"/>
                <a:cs typeface="+mn-cs"/>
              </a:rPr>
              <a:t> as part 1 minus the controller</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Write new controller to be RESTful service</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automatic 404 Not Found error</a:t>
            </a:r>
          </a:p>
          <a:p>
            <a:pPr marL="1085850" lvl="2"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HTML and </a:t>
            </a:r>
            <a:r>
              <a:rPr lang="en-US" sz="1200" b="0" i="0" u="none" strike="noStrike" kern="1200" baseline="0" dirty="0" err="1" smtClean="0">
                <a:solidFill>
                  <a:schemeClr val="tx1"/>
                </a:solidFill>
                <a:latin typeface="+mn-lt"/>
                <a:ea typeface="+mn-ea"/>
                <a:cs typeface="+mn-cs"/>
              </a:rPr>
              <a:t>jsp</a:t>
            </a:r>
            <a:r>
              <a:rPr lang="en-US" sz="1200" b="0" i="0" u="none" strike="noStrike" kern="1200" baseline="0" dirty="0" smtClean="0">
                <a:solidFill>
                  <a:schemeClr val="tx1"/>
                </a:solidFill>
                <a:latin typeface="+mn-lt"/>
                <a:ea typeface="+mn-ea"/>
                <a:cs typeface="+mn-cs"/>
              </a:rPr>
              <a:t> now in the resources/static folder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baseline="0" dirty="0" smtClean="0">
                <a:solidFill>
                  <a:schemeClr val="tx1"/>
                </a:solidFill>
                <a:latin typeface="+mn-lt"/>
                <a:ea typeface="+mn-ea"/>
                <a:cs typeface="+mn-cs"/>
              </a:rPr>
              <a:t>Run</a:t>
            </a:r>
            <a:r>
              <a:rPr lang="en-US" sz="1200" b="0" i="0" u="none" strike="noStrike" kern="1200" baseline="0" dirty="0" smtClean="0">
                <a:solidFill>
                  <a:schemeClr val="tx1"/>
                </a:solidFill>
                <a:latin typeface="+mn-lt"/>
                <a:ea typeface="+mn-ea"/>
                <a:cs typeface="+mn-cs"/>
              </a:rPr>
              <a:t>: Do boot run, in browser: http://localhost:8080/customers.html</a:t>
            </a:r>
          </a:p>
          <a:p>
            <a:pPr marL="171450" lvl="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b="1" i="0" u="none" strike="noStrike" kern="1200" baseline="0" dirty="0" smtClean="0">
                <a:solidFill>
                  <a:schemeClr val="tx1"/>
                </a:solidFill>
                <a:latin typeface="+mn-lt"/>
                <a:ea typeface="+mn-ea"/>
                <a:cs typeface="+mn-cs"/>
              </a:rPr>
              <a:t>Part 3: Using an External Database</a:t>
            </a:r>
          </a:p>
          <a:p>
            <a:pPr marL="0" lvl="0" indent="0">
              <a:buFont typeface="Arial" panose="020B0604020202020204" pitchFamily="34" charset="0"/>
              <a:buNone/>
            </a:pPr>
            <a:r>
              <a:rPr lang="en-US" sz="1200" b="0" i="0" u="none" strike="noStrike" kern="1200" baseline="0" dirty="0" err="1" smtClean="0">
                <a:solidFill>
                  <a:schemeClr val="tx1"/>
                </a:solidFill>
                <a:latin typeface="+mn-lt"/>
                <a:ea typeface="+mn-ea"/>
                <a:cs typeface="+mn-cs"/>
              </a:rPr>
              <a:t>advspring</a:t>
            </a:r>
            <a:r>
              <a:rPr lang="en-US" sz="1200" b="0" i="0" u="none" strike="noStrike" kern="1200" baseline="0" dirty="0" smtClean="0">
                <a:solidFill>
                  <a:schemeClr val="tx1"/>
                </a:solidFill>
                <a:latin typeface="+mn-lt"/>
                <a:ea typeface="+mn-ea"/>
                <a:cs typeface="+mn-cs"/>
              </a:rPr>
              <a:t>\lib</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Start and initialize </a:t>
            </a:r>
            <a:r>
              <a:rPr lang="en-US" sz="1200" b="0" i="0" u="none" strike="noStrike" kern="1200" baseline="0" dirty="0" err="1" smtClean="0">
                <a:solidFill>
                  <a:schemeClr val="tx1"/>
                </a:solidFill>
                <a:latin typeface="+mn-lt"/>
                <a:ea typeface="+mn-ea"/>
                <a:cs typeface="+mn-cs"/>
              </a:rPr>
              <a:t>db</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java -</a:t>
            </a:r>
            <a:r>
              <a:rPr lang="en-US" sz="1200" b="0" i="0" u="none" strike="noStrike" kern="1200" baseline="0" dirty="0" err="1" smtClean="0">
                <a:solidFill>
                  <a:schemeClr val="tx1"/>
                </a:solidFill>
                <a:latin typeface="+mn-lt"/>
                <a:ea typeface="+mn-ea"/>
                <a:cs typeface="+mn-cs"/>
              </a:rPr>
              <a:t>cp</a:t>
            </a:r>
            <a:r>
              <a:rPr lang="en-US" sz="1200" b="0" i="0" u="none" strike="noStrike" kern="1200" baseline="0" dirty="0" smtClean="0">
                <a:solidFill>
                  <a:schemeClr val="tx1"/>
                </a:solidFill>
                <a:latin typeface="+mn-lt"/>
                <a:ea typeface="+mn-ea"/>
                <a:cs typeface="+mn-cs"/>
              </a:rPr>
              <a:t> hsqldb-2.3.3.jar </a:t>
            </a:r>
            <a:r>
              <a:rPr lang="en-US" sz="1200" b="0" i="0" u="none" strike="noStrike" kern="1200" baseline="0" dirty="0" err="1" smtClean="0">
                <a:solidFill>
                  <a:schemeClr val="tx1"/>
                </a:solidFill>
                <a:latin typeface="+mn-lt"/>
                <a:ea typeface="+mn-ea"/>
                <a:cs typeface="+mn-cs"/>
              </a:rPr>
              <a:t>org.hsqldb.Server</a:t>
            </a:r>
            <a:r>
              <a:rPr lang="en-US" sz="1200" b="0" i="0" u="none" strike="noStrike" kern="1200" baseline="0" dirty="0" smtClean="0">
                <a:solidFill>
                  <a:schemeClr val="tx1"/>
                </a:solidFill>
                <a:latin typeface="+mn-lt"/>
                <a:ea typeface="+mn-ea"/>
                <a:cs typeface="+mn-cs"/>
              </a:rPr>
              <a:t> -database </a:t>
            </a:r>
            <a:r>
              <a:rPr lang="en-US" sz="1200" b="0" i="0" u="none" strike="noStrike" kern="1200" baseline="0" dirty="0" err="1" smtClean="0">
                <a:solidFill>
                  <a:schemeClr val="tx1"/>
                </a:solidFill>
                <a:latin typeface="+mn-lt"/>
                <a:ea typeface="+mn-ea"/>
                <a:cs typeface="+mn-cs"/>
              </a:rPr>
              <a:t>mydb</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java -</a:t>
            </a:r>
            <a:r>
              <a:rPr lang="en-US" sz="1200" b="0" i="0" u="none" strike="noStrike" kern="1200" baseline="0" dirty="0" err="1" smtClean="0">
                <a:solidFill>
                  <a:schemeClr val="tx1"/>
                </a:solidFill>
                <a:latin typeface="+mn-lt"/>
                <a:ea typeface="+mn-ea"/>
                <a:cs typeface="+mn-cs"/>
              </a:rPr>
              <a:t>cp</a:t>
            </a:r>
            <a:r>
              <a:rPr lang="en-US" sz="1200" b="0" i="0" u="none" strike="noStrike" kern="1200" baseline="0" dirty="0" smtClean="0">
                <a:solidFill>
                  <a:schemeClr val="tx1"/>
                </a:solidFill>
                <a:latin typeface="+mn-lt"/>
                <a:ea typeface="+mn-ea"/>
                <a:cs typeface="+mn-cs"/>
              </a:rPr>
              <a:t> hsqldb-2.3.3.jar </a:t>
            </a:r>
            <a:r>
              <a:rPr lang="en-US" sz="1200" b="0" i="0" u="none" strike="noStrike" kern="1200" baseline="0" dirty="0" err="1" smtClean="0">
                <a:solidFill>
                  <a:schemeClr val="tx1"/>
                </a:solidFill>
                <a:latin typeface="+mn-lt"/>
                <a:ea typeface="+mn-ea"/>
                <a:cs typeface="+mn-cs"/>
              </a:rPr>
              <a:t>org.hsqldb.util.DatabaseManager</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Create table and populate it with SQL in the </a:t>
            </a:r>
            <a:r>
              <a:rPr lang="en-US" sz="1200" b="0" i="0" u="none" strike="noStrike" kern="1200" baseline="0" dirty="0" err="1" smtClean="0">
                <a:solidFill>
                  <a:schemeClr val="tx1"/>
                </a:solidFill>
                <a:latin typeface="+mn-lt"/>
                <a:ea typeface="+mn-ea"/>
                <a:cs typeface="+mn-cs"/>
              </a:rPr>
              <a:t>db</a:t>
            </a:r>
            <a:r>
              <a:rPr lang="en-US" sz="1200" b="0" i="0" u="none" strike="noStrike" kern="1200" baseline="0" dirty="0" smtClean="0">
                <a:solidFill>
                  <a:schemeClr val="tx1"/>
                </a:solidFill>
                <a:latin typeface="+mn-lt"/>
                <a:ea typeface="+mn-ea"/>
                <a:cs typeface="+mn-cs"/>
              </a:rPr>
              <a:t> manager </a:t>
            </a:r>
            <a:r>
              <a:rPr lang="en-US" sz="1200" b="0" i="0" u="none" strike="noStrike" kern="1200" baseline="0" dirty="0" err="1" smtClean="0">
                <a:solidFill>
                  <a:schemeClr val="tx1"/>
                </a:solidFill>
                <a:latin typeface="+mn-lt"/>
                <a:ea typeface="+mn-ea"/>
                <a:cs typeface="+mn-cs"/>
              </a:rPr>
              <a:t>gui</a:t>
            </a: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Configure app for external </a:t>
            </a:r>
            <a:r>
              <a:rPr lang="en-US" sz="1200" b="0" i="0" u="none" strike="noStrike" kern="1200" baseline="0" dirty="0" err="1" smtClean="0">
                <a:solidFill>
                  <a:schemeClr val="tx1"/>
                </a:solidFill>
                <a:latin typeface="+mn-lt"/>
                <a:ea typeface="+mn-ea"/>
                <a:cs typeface="+mn-cs"/>
              </a:rPr>
              <a:t>db</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Build.gradle</a:t>
            </a:r>
            <a:r>
              <a:rPr lang="en-US" sz="1200" b="0" i="0" u="none" strike="noStrike" kern="1200" baseline="0" dirty="0" smtClean="0">
                <a:solidFill>
                  <a:schemeClr val="tx1"/>
                </a:solidFill>
                <a:latin typeface="+mn-lt"/>
                <a:ea typeface="+mn-ea"/>
                <a:cs typeface="+mn-cs"/>
              </a:rPr>
              <a:t> add </a:t>
            </a:r>
            <a:r>
              <a:rPr lang="en-US" sz="1200" b="0" i="0" u="none" strike="noStrike" kern="1200" baseline="0" dirty="0" err="1" smtClean="0">
                <a:solidFill>
                  <a:schemeClr val="tx1"/>
                </a:solidFill>
                <a:latin typeface="+mn-lt"/>
                <a:ea typeface="+mn-ea"/>
                <a:cs typeface="+mn-cs"/>
              </a:rPr>
              <a:t>hsqldb</a:t>
            </a:r>
            <a:r>
              <a:rPr lang="en-US" sz="1200" b="0" i="0" u="none" strike="noStrike" kern="1200" baseline="0" dirty="0" smtClean="0">
                <a:solidFill>
                  <a:schemeClr val="tx1"/>
                </a:solidFill>
                <a:latin typeface="+mn-lt"/>
                <a:ea typeface="+mn-ea"/>
                <a:cs typeface="+mn-cs"/>
              </a:rPr>
              <a:t> runtime dependency</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external </a:t>
            </a:r>
            <a:r>
              <a:rPr lang="en-US" sz="1200" b="0" i="0" u="none" strike="noStrike" kern="1200" baseline="0" dirty="0" err="1" smtClean="0">
                <a:solidFill>
                  <a:schemeClr val="tx1"/>
                </a:solidFill>
                <a:latin typeface="+mn-lt"/>
                <a:ea typeface="+mn-ea"/>
                <a:cs typeface="+mn-cs"/>
              </a:rPr>
              <a:t>db</a:t>
            </a:r>
            <a:r>
              <a:rPr lang="en-US" sz="1200" b="0" i="0" u="none" strike="noStrike" kern="1200" baseline="0" dirty="0" smtClean="0">
                <a:solidFill>
                  <a:schemeClr val="tx1"/>
                </a:solidFill>
                <a:latin typeface="+mn-lt"/>
                <a:ea typeface="+mn-ea"/>
                <a:cs typeface="+mn-cs"/>
              </a:rPr>
              <a:t> properties to </a:t>
            </a:r>
            <a:r>
              <a:rPr lang="en-US" sz="1200" b="0" i="0" u="none" strike="noStrike" kern="1200" baseline="0" dirty="0" err="1" smtClean="0">
                <a:solidFill>
                  <a:schemeClr val="tx1"/>
                </a:solidFill>
                <a:latin typeface="+mn-lt"/>
                <a:ea typeface="+mn-ea"/>
                <a:cs typeface="+mn-cs"/>
              </a:rPr>
              <a:t>application.properties</a:t>
            </a:r>
            <a:endParaRPr lang="en-US" sz="1200" b="0" i="0" u="none" strike="noStrike" kern="1200" baseline="0" dirty="0" smtClean="0">
              <a:solidFill>
                <a:schemeClr val="tx1"/>
              </a:solidFill>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i="0" u="none" strike="noStrike" kern="1200" baseline="0" dirty="0" smtClean="0">
                <a:solidFill>
                  <a:schemeClr val="tx1"/>
                </a:solidFill>
                <a:latin typeface="+mn-lt"/>
                <a:ea typeface="+mn-ea"/>
                <a:cs typeface="+mn-cs"/>
              </a:rPr>
              <a:t>Run</a:t>
            </a:r>
            <a:r>
              <a:rPr lang="en-US" sz="1200" b="0" i="0" u="none" strike="noStrike" kern="1200" baseline="0" dirty="0" smtClean="0">
                <a:solidFill>
                  <a:schemeClr val="tx1"/>
                </a:solidFill>
                <a:latin typeface="+mn-lt"/>
                <a:ea typeface="+mn-ea"/>
                <a:cs typeface="+mn-cs"/>
              </a:rPr>
              <a:t>: Do boot run, in browser: http://localhost:8080/customers.html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baseline="0" dirty="0" smtClean="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0" u="none" strike="noStrike" kern="1200" baseline="0" dirty="0" smtClean="0">
                <a:solidFill>
                  <a:schemeClr val="tx1"/>
                </a:solidFill>
                <a:latin typeface="+mn-lt"/>
                <a:ea typeface="+mn-ea"/>
                <a:cs typeface="+mn-cs"/>
              </a:rPr>
              <a:t>Part 4: Deploying as a WAR: stopped working, need to redo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Make copy of lab02p3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Change </a:t>
            </a:r>
            <a:r>
              <a:rPr lang="en-US" sz="1200" b="0" i="0" u="none" strike="noStrike" kern="1200" baseline="0" dirty="0" err="1" smtClean="0">
                <a:solidFill>
                  <a:schemeClr val="tx1"/>
                </a:solidFill>
                <a:latin typeface="+mn-lt"/>
                <a:ea typeface="+mn-ea"/>
                <a:cs typeface="+mn-cs"/>
              </a:rPr>
              <a:t>build.gradle</a:t>
            </a:r>
            <a:r>
              <a:rPr lang="en-US" sz="1200" b="0" i="0" u="none" strike="noStrike" kern="1200" baseline="0" dirty="0" smtClean="0">
                <a:solidFill>
                  <a:schemeClr val="tx1"/>
                </a:solidFill>
                <a:latin typeface="+mn-lt"/>
                <a:ea typeface="+mn-ea"/>
                <a:cs typeface="+mn-cs"/>
              </a:rPr>
              <a:t> to make a war instead of a jar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Create </a:t>
            </a:r>
            <a:r>
              <a:rPr lang="en-US" sz="1200" b="0" i="0" u="none" strike="noStrike" kern="1200" baseline="0" dirty="0" err="1" smtClean="0">
                <a:solidFill>
                  <a:schemeClr val="tx1"/>
                </a:solidFill>
                <a:latin typeface="+mn-lt"/>
                <a:ea typeface="+mn-ea"/>
                <a:cs typeface="+mn-cs"/>
              </a:rPr>
              <a:t>myServletInitialier</a:t>
            </a:r>
            <a:r>
              <a:rPr lang="en-US" sz="1200" b="0" i="0" u="none" strike="noStrike" kern="1200" baseline="0" dirty="0" smtClean="0">
                <a:solidFill>
                  <a:schemeClr val="tx1"/>
                </a:solidFill>
                <a:latin typeface="+mn-lt"/>
                <a:ea typeface="+mn-ea"/>
                <a:cs typeface="+mn-cs"/>
              </a:rPr>
              <a:t> to register Spring MVC dispatcher with Tomcat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Hover over extended </a:t>
            </a:r>
            <a:r>
              <a:rPr lang="en-US" sz="1200" kern="1200" dirty="0" err="1" smtClean="0">
                <a:solidFill>
                  <a:schemeClr val="tx1"/>
                </a:solidFill>
                <a:latin typeface="+mn-lt"/>
                <a:ea typeface="+mn-ea"/>
                <a:cs typeface="+mn-cs"/>
              </a:rPr>
              <a:t>SpringBootServletInitializer</a:t>
            </a:r>
            <a:r>
              <a:rPr lang="en-US" sz="1200" kern="1200" dirty="0" smtClean="0">
                <a:solidFill>
                  <a:schemeClr val="tx1"/>
                </a:solidFill>
                <a:latin typeface="+mn-lt"/>
                <a:ea typeface="+mn-ea"/>
                <a:cs typeface="+mn-cs"/>
              </a:rPr>
              <a:t> to see description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Create war from </a:t>
            </a:r>
            <a:r>
              <a:rPr lang="en-US" sz="1200" b="0" i="0" u="none" strike="noStrike" kern="1200" baseline="0" dirty="0" err="1" smtClean="0">
                <a:solidFill>
                  <a:schemeClr val="tx1"/>
                </a:solidFill>
                <a:latin typeface="+mn-lt"/>
                <a:ea typeface="+mn-ea"/>
                <a:cs typeface="+mn-cs"/>
              </a:rPr>
              <a:t>cmd</a:t>
            </a:r>
            <a:r>
              <a:rPr lang="en-US" sz="1200" b="0" i="0" u="none" strike="noStrike" kern="1200" baseline="0" dirty="0" smtClean="0">
                <a:solidFill>
                  <a:schemeClr val="tx1"/>
                </a:solidFill>
                <a:latin typeface="+mn-lt"/>
                <a:ea typeface="+mn-ea"/>
                <a:cs typeface="+mn-cs"/>
              </a:rPr>
              <a:t> line with </a:t>
            </a:r>
            <a:r>
              <a:rPr lang="en-US" sz="1200" b="0" i="0" u="none" strike="noStrike" kern="1200" baseline="0" dirty="0" err="1" smtClean="0">
                <a:solidFill>
                  <a:schemeClr val="tx1"/>
                </a:solidFill>
                <a:latin typeface="+mn-lt"/>
                <a:ea typeface="+mn-ea"/>
                <a:cs typeface="+mn-cs"/>
              </a:rPr>
              <a:t>gradle</a:t>
            </a:r>
            <a:r>
              <a:rPr lang="en-US" sz="1200" b="0" i="0" u="none" strike="noStrike" kern="1200" baseline="0" dirty="0" smtClean="0">
                <a:solidFill>
                  <a:schemeClr val="tx1"/>
                </a:solidFill>
                <a:latin typeface="+mn-lt"/>
                <a:ea typeface="+mn-ea"/>
                <a:cs typeface="+mn-cs"/>
              </a:rPr>
              <a:t> clean build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Install tomcat from zip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Drop war in tomcat </a:t>
            </a:r>
            <a:r>
              <a:rPr lang="en-US" sz="1200" b="0" i="0" u="none" strike="noStrike" kern="1200" baseline="0" dirty="0" err="1" smtClean="0">
                <a:solidFill>
                  <a:schemeClr val="tx1"/>
                </a:solidFill>
                <a:latin typeface="+mn-lt"/>
                <a:ea typeface="+mn-ea"/>
                <a:cs typeface="+mn-cs"/>
              </a:rPr>
              <a:t>webapps</a:t>
            </a:r>
            <a:endParaRPr lang="en-US" sz="1200" b="0" i="0" u="none" strike="noStrike" kern="1200" baseline="0" dirty="0" smtClean="0">
              <a:solidFill>
                <a:schemeClr val="tx1"/>
              </a:solidFill>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Run: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Make sure HSQL DB is still running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Start Tomcat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Browser:  http://localhost:8080/lab02p4/customers.html</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endParaRPr lang="en-US" sz="1200" b="1"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3BB7B6E-8753-4AB8-AE07-644F72AE8E58}" type="slidenum">
              <a:rPr lang="en-US" smtClean="0"/>
              <a:t>19</a:t>
            </a:fld>
            <a:endParaRPr lang="en-US"/>
          </a:p>
        </p:txBody>
      </p:sp>
    </p:spTree>
    <p:extLst>
      <p:ext uri="{BB962C8B-B14F-4D97-AF65-F5344CB8AC3E}">
        <p14:creationId xmlns:p14="http://schemas.microsoft.com/office/powerpoint/2010/main" val="3866219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Setup</a:t>
            </a:r>
          </a:p>
          <a:p>
            <a:endParaRPr lang="en-US" dirty="0" smtClean="0"/>
          </a:p>
          <a:p>
            <a:r>
              <a:rPr lang="en-US" dirty="0" smtClean="0"/>
              <a:t>Websites: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ltLang="zh-CN" sz="1200" dirty="0" smtClean="0">
                <a:solidFill>
                  <a:srgbClr val="010101"/>
                </a:solidFill>
                <a:latin typeface="MS Shell Dlg" pitchFamily="18" charset="0"/>
                <a:cs typeface="MS Shell Dlg" pitchFamily="18" charset="0"/>
              </a:rPr>
              <a:t>Spring Boot Website:</a:t>
            </a:r>
            <a:r>
              <a:rPr lang="en-US" altLang="zh-CN" sz="1200" baseline="0" dirty="0" smtClean="0">
                <a:solidFill>
                  <a:srgbClr val="010101"/>
                </a:solidFill>
                <a:latin typeface="MS Shell Dlg" pitchFamily="18" charset="0"/>
                <a:cs typeface="MS Shell Dlg" pitchFamily="18" charset="0"/>
              </a:rPr>
              <a:t> </a:t>
            </a:r>
            <a:r>
              <a:rPr lang="en-US" altLang="zh-CN" sz="1200" dirty="0" smtClean="0">
                <a:solidFill>
                  <a:srgbClr val="010101"/>
                </a:solidFill>
                <a:latin typeface="MS Shell Dlg" pitchFamily="18" charset="0"/>
                <a:cs typeface="MS Shell Dlg" pitchFamily="18" charset="0"/>
              </a:rPr>
              <a:t>http://projects.spring.io/spring-boot</a:t>
            </a:r>
          </a:p>
          <a:p>
            <a:pPr marL="171450" indent="-171450">
              <a:lnSpc>
                <a:spcPts val="1700"/>
              </a:lnSpc>
              <a:buFont typeface="Arial" panose="020B0604020202020204" pitchFamily="34" charset="0"/>
              <a:buChar char="•"/>
              <a:tabLst>
                <a:tab pos="457200" algn="l"/>
              </a:tabLst>
            </a:pPr>
            <a:r>
              <a:rPr lang="en-US" altLang="zh-CN" sz="1200" dirty="0" smtClean="0">
                <a:solidFill>
                  <a:srgbClr val="010101"/>
                </a:solidFill>
                <a:latin typeface="MS Shell Dlg" pitchFamily="18" charset="0"/>
                <a:cs typeface="MS Shell Dlg" pitchFamily="18" charset="0"/>
              </a:rPr>
              <a:t>Spring Boot </a:t>
            </a:r>
            <a:r>
              <a:rPr lang="en-US" altLang="zh-CN" sz="1200" dirty="0" err="1" smtClean="0">
                <a:solidFill>
                  <a:srgbClr val="010101"/>
                </a:solidFill>
                <a:latin typeface="MS Shell Dlg" pitchFamily="18" charset="0"/>
                <a:cs typeface="MS Shell Dlg" pitchFamily="18" charset="0"/>
              </a:rPr>
              <a:t>Initialzr</a:t>
            </a:r>
            <a:r>
              <a:rPr lang="en-US" altLang="zh-CN" sz="1200" dirty="0" smtClean="0">
                <a:solidFill>
                  <a:srgbClr val="010101"/>
                </a:solidFill>
                <a:latin typeface="MS Shell Dlg" pitchFamily="18" charset="0"/>
                <a:cs typeface="MS Shell Dlg" pitchFamily="18" charset="0"/>
              </a:rPr>
              <a:t>: </a:t>
            </a:r>
            <a:r>
              <a:rPr lang="en-US" altLang="zh-CN" sz="1200" dirty="0" smtClean="0">
                <a:solidFill>
                  <a:srgbClr val="010101"/>
                </a:solidFill>
                <a:latin typeface="Times New Roman" pitchFamily="18" charset="0"/>
                <a:cs typeface="Times New Roman" pitchFamily="18" charset="0"/>
              </a:rPr>
              <a:t>http://start.spring.io</a:t>
            </a:r>
          </a:p>
          <a:p>
            <a:pPr marL="171450" indent="-171450">
              <a:lnSpc>
                <a:spcPts val="1700"/>
              </a:lnSpc>
              <a:buFont typeface="Arial" panose="020B0604020202020204" pitchFamily="34" charset="0"/>
              <a:buChar char="•"/>
              <a:tabLst>
                <a:tab pos="457200" algn="l"/>
              </a:tabLst>
            </a:pPr>
            <a:r>
              <a:rPr lang="en-US" altLang="zh-CN" sz="1200" dirty="0" err="1" smtClean="0">
                <a:solidFill>
                  <a:srgbClr val="010101"/>
                </a:solidFill>
                <a:latin typeface="Times New Roman" pitchFamily="18" charset="0"/>
                <a:cs typeface="Times New Roman" pitchFamily="18" charset="0"/>
              </a:rPr>
              <a:t>Gradle</a:t>
            </a:r>
            <a:r>
              <a:rPr lang="en-US" altLang="zh-CN" sz="1200" dirty="0" smtClean="0">
                <a:solidFill>
                  <a:srgbClr val="010101"/>
                </a:solidFill>
                <a:latin typeface="Times New Roman" pitchFamily="18" charset="0"/>
                <a:cs typeface="Times New Roman" pitchFamily="18" charset="0"/>
              </a:rPr>
              <a:t> Java Plugin: https://docs.gradle.org/current/userguide/java_plugin.html</a:t>
            </a:r>
            <a:endParaRPr lang="en-US" altLang="zh-CN" sz="1200" dirty="0" smtClean="0">
              <a:solidFill>
                <a:srgbClr val="010101"/>
              </a:solidFill>
              <a:latin typeface="MS Shell Dlg" pitchFamily="18" charset="0"/>
              <a:cs typeface="MS Shell Dlg" pitchFamily="18" charset="0"/>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20</a:t>
            </a:fld>
            <a:endParaRPr lang="en-US"/>
          </a:p>
        </p:txBody>
      </p:sp>
    </p:spTree>
    <p:extLst>
      <p:ext uri="{BB962C8B-B14F-4D97-AF65-F5344CB8AC3E}">
        <p14:creationId xmlns:p14="http://schemas.microsoft.com/office/powerpoint/2010/main" val="14846080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Day 1: Setup </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dirty="0" smtClean="0"/>
              <a:t>Websites </a:t>
            </a:r>
          </a:p>
          <a:p>
            <a:r>
              <a:rPr lang="en-US" sz="1200" dirty="0" smtClean="0"/>
              <a:t>Bring up </a:t>
            </a:r>
            <a:r>
              <a:rPr lang="en-US" sz="1200" dirty="0" err="1" smtClean="0"/>
              <a:t>JavaDoc</a:t>
            </a:r>
            <a:r>
              <a:rPr lang="en-US" sz="1200" dirty="0" smtClean="0"/>
              <a:t> to show implemented </a:t>
            </a:r>
          </a:p>
          <a:p>
            <a:pPr marL="285750" indent="-285750">
              <a:buFont typeface="Arial" panose="020B0604020202020204" pitchFamily="34" charset="0"/>
              <a:buChar char="•"/>
            </a:pPr>
            <a:r>
              <a:rPr lang="en-US" sz="1200" b="1" dirty="0" err="1" smtClean="0"/>
              <a:t>ItemReader</a:t>
            </a:r>
            <a:r>
              <a:rPr lang="en-US" sz="1200" dirty="0" smtClean="0"/>
              <a:t>: </a:t>
            </a:r>
            <a:r>
              <a:rPr lang="en-US" sz="1200" dirty="0" smtClean="0">
                <a:hlinkClick r:id="rId3"/>
              </a:rPr>
              <a:t>http://docs.spring.io/spring-batch/trunk/apidocs/org/springframework/batch/item/ItemReader.html</a:t>
            </a:r>
            <a:r>
              <a:rPr lang="en-US" sz="1200" dirty="0" smtClean="0"/>
              <a:t> </a:t>
            </a:r>
          </a:p>
          <a:p>
            <a:pPr marL="285750" indent="-285750">
              <a:buFont typeface="Arial" panose="020B0604020202020204" pitchFamily="34" charset="0"/>
              <a:buChar char="•"/>
            </a:pPr>
            <a:r>
              <a:rPr lang="en-US" sz="1200" b="1" dirty="0" err="1" smtClean="0"/>
              <a:t>ItemWriter</a:t>
            </a:r>
            <a:r>
              <a:rPr lang="en-US" sz="1200" dirty="0" smtClean="0"/>
              <a:t>: </a:t>
            </a:r>
            <a:r>
              <a:rPr lang="en-US" sz="1200" dirty="0" smtClean="0">
                <a:hlinkClick r:id="rId4"/>
              </a:rPr>
              <a:t>http://docs.spring.io/spring-batch/trunk/apidocs/org/springframework/batch/item/ItemWriter.html</a:t>
            </a:r>
            <a:r>
              <a:rPr lang="en-US" sz="1200" dirty="0" smtClean="0"/>
              <a:t> </a:t>
            </a:r>
          </a:p>
          <a:p>
            <a:pPr marL="285750" indent="-285750">
              <a:buFont typeface="Arial" panose="020B0604020202020204" pitchFamily="34" charset="0"/>
              <a:buChar char="•"/>
            </a:pPr>
            <a:r>
              <a:rPr lang="en-US" sz="1200" dirty="0" smtClean="0"/>
              <a:t>EIP Book homepage</a:t>
            </a:r>
            <a:r>
              <a:rPr lang="en-US" sz="1200" baseline="0" dirty="0" smtClean="0"/>
              <a:t>: </a:t>
            </a:r>
          </a:p>
          <a:p>
            <a:pPr marL="742950" lvl="1" indent="-285750">
              <a:buFont typeface="Arial" panose="020B0604020202020204" pitchFamily="34" charset="0"/>
              <a:buChar char="•"/>
            </a:pPr>
            <a:r>
              <a:rPr lang="en-US" sz="1200" baseline="0" dirty="0" smtClean="0"/>
              <a:t>Homepage: http://www.enterpriseintegrationpatterns.com/ </a:t>
            </a:r>
          </a:p>
          <a:p>
            <a:pPr marL="742950" lvl="1" indent="-285750">
              <a:buFont typeface="Arial" panose="020B0604020202020204" pitchFamily="34" charset="0"/>
              <a:buChar char="•"/>
            </a:pPr>
            <a:r>
              <a:rPr lang="en-US" sz="2800" dirty="0" smtClean="0"/>
              <a:t>Patterns with diagram: http://www.enterpriseintegrationpatterns.com/patterns/messaging/index.html	</a:t>
            </a:r>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23BB7B6E-8753-4AB8-AE07-644F72AE8E58}" type="slidenum">
              <a:rPr lang="en-US" smtClean="0"/>
              <a:t>21</a:t>
            </a:fld>
            <a:endParaRPr lang="en-US"/>
          </a:p>
        </p:txBody>
      </p:sp>
    </p:spTree>
    <p:extLst>
      <p:ext uri="{BB962C8B-B14F-4D97-AF65-F5344CB8AC3E}">
        <p14:creationId xmlns:p14="http://schemas.microsoft.com/office/powerpoint/2010/main" val="25748639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smtClean="0">
                <a:solidFill>
                  <a:schemeClr val="tx1"/>
                </a:solidFill>
                <a:latin typeface="+mn-lt"/>
                <a:ea typeface="+mn-ea"/>
                <a:cs typeface="+mn-cs"/>
              </a:rPr>
              <a:t>DeBrief</a:t>
            </a:r>
            <a:r>
              <a:rPr lang="en-US" sz="1200" b="0" i="0" u="none" strike="noStrike" kern="1200" baseline="0" dirty="0" smtClean="0">
                <a:solidFill>
                  <a:schemeClr val="tx1"/>
                </a:solidFill>
                <a:latin typeface="+mn-lt"/>
                <a:ea typeface="+mn-ea"/>
                <a:cs typeface="+mn-cs"/>
              </a:rPr>
              <a:t>:</a:t>
            </a:r>
          </a:p>
          <a:p>
            <a:r>
              <a:rPr lang="en-US" sz="1200" b="0" i="0" u="none" strike="noStrike" kern="1200" baseline="0" dirty="0" smtClean="0">
                <a:solidFill>
                  <a:schemeClr val="tx1"/>
                </a:solidFill>
                <a:latin typeface="+mn-lt"/>
                <a:ea typeface="+mn-ea"/>
                <a:cs typeface="+mn-cs"/>
              </a:rPr>
              <a:t>Part 1: </a:t>
            </a:r>
            <a:r>
              <a:rPr lang="en-US" sz="1200" b="1" i="0" u="none" strike="noStrike" kern="1200" baseline="0" dirty="0" smtClean="0">
                <a:solidFill>
                  <a:schemeClr val="tx1"/>
                </a:solidFill>
                <a:latin typeface="+mn-lt"/>
                <a:ea typeface="+mn-ea"/>
                <a:cs typeface="+mn-cs"/>
              </a:rPr>
              <a:t>Spring and JMS</a:t>
            </a: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Enable hornet JMS messaging provider</a:t>
            </a:r>
          </a:p>
          <a:p>
            <a:pPr marL="628650" lvl="1"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Build.gradle</a:t>
            </a:r>
            <a:r>
              <a:rPr lang="en-US" sz="1200" b="0" i="0" u="none" strike="noStrike" kern="1200" baseline="0" dirty="0" smtClean="0">
                <a:solidFill>
                  <a:schemeClr val="tx1"/>
                </a:solidFill>
                <a:latin typeface="+mn-lt"/>
                <a:ea typeface="+mn-ea"/>
                <a:cs typeface="+mn-cs"/>
              </a:rPr>
              <a:t>: added hornet dependency to repository</a:t>
            </a: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Note </a:t>
            </a:r>
            <a:r>
              <a:rPr lang="en-US" sz="1200" b="0" i="0" u="none" strike="noStrike" kern="1200" baseline="0" dirty="0" err="1" smtClean="0">
                <a:solidFill>
                  <a:schemeClr val="tx1"/>
                </a:solidFill>
                <a:latin typeface="+mn-lt"/>
                <a:ea typeface="+mn-ea"/>
                <a:cs typeface="+mn-cs"/>
              </a:rPr>
              <a:t>hornetq</a:t>
            </a:r>
            <a:r>
              <a:rPr lang="en-US" sz="1200" b="0" i="0" u="none" strike="noStrike" kern="1200" baseline="0" dirty="0" smtClean="0">
                <a:solidFill>
                  <a:schemeClr val="tx1"/>
                </a:solidFill>
                <a:latin typeface="+mn-lt"/>
                <a:ea typeface="+mn-ea"/>
                <a:cs typeface="+mn-cs"/>
              </a:rPr>
              <a:t> spring boot starter</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queue configuration to application properties</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purchase Order to domain</a:t>
            </a:r>
          </a:p>
          <a:p>
            <a:pPr mar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Part 2: </a:t>
            </a:r>
            <a:r>
              <a:rPr lang="en-US" sz="1200" b="1" i="0" u="none" strike="noStrike" kern="1200" baseline="0" dirty="0" smtClean="0">
                <a:solidFill>
                  <a:schemeClr val="tx1"/>
                </a:solidFill>
                <a:latin typeface="+mn-lt"/>
                <a:ea typeface="+mn-ea"/>
                <a:cs typeface="+mn-cs"/>
              </a:rPr>
              <a:t>Creating the Messaging Layer</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Package: </a:t>
            </a:r>
            <a:r>
              <a:rPr lang="en-US" sz="1200" b="0" i="0" u="none" strike="noStrike" kern="1200" baseline="0" dirty="0" err="1" smtClean="0">
                <a:solidFill>
                  <a:schemeClr val="tx1"/>
                </a:solidFill>
                <a:latin typeface="+mn-lt"/>
                <a:ea typeface="+mn-ea"/>
                <a:cs typeface="+mn-cs"/>
              </a:rPr>
              <a:t>com.example.messaging</a:t>
            </a:r>
            <a:r>
              <a:rPr lang="en-US" sz="1200" b="0" i="0" u="none" strike="noStrike" kern="1200" baseline="0" dirty="0" smtClean="0">
                <a:solidFill>
                  <a:schemeClr val="tx1"/>
                </a:solidFill>
                <a:latin typeface="+mn-lt"/>
                <a:ea typeface="+mn-ea"/>
                <a:cs typeface="+mn-cs"/>
              </a:rPr>
              <a:t> using </a:t>
            </a:r>
            <a:r>
              <a:rPr lang="en-US" sz="1200" b="0" i="0" u="none" strike="noStrike" kern="1200" baseline="0" dirty="0" err="1" smtClean="0">
                <a:solidFill>
                  <a:schemeClr val="tx1"/>
                </a:solidFill>
                <a:latin typeface="+mn-lt"/>
                <a:ea typeface="+mn-ea"/>
                <a:cs typeface="+mn-cs"/>
              </a:rPr>
              <a:t>JmsTemplate</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SendPurchaseOrder</a:t>
            </a:r>
            <a:r>
              <a:rPr lang="en-US" sz="1200" b="0" i="0" u="none" strike="noStrike" kern="1200" baseline="0" dirty="0" smtClean="0">
                <a:solidFill>
                  <a:schemeClr val="tx1"/>
                </a:solidFill>
                <a:latin typeface="+mn-lt"/>
                <a:ea typeface="+mn-ea"/>
                <a:cs typeface="+mn-cs"/>
              </a:rPr>
              <a:t> with </a:t>
            </a:r>
            <a:r>
              <a:rPr lang="en-US" sz="1200" b="0" i="0" u="none" strike="noStrike" kern="1200" baseline="0" dirty="0" err="1" smtClean="0">
                <a:solidFill>
                  <a:schemeClr val="tx1"/>
                </a:solidFill>
                <a:latin typeface="+mn-lt"/>
                <a:ea typeface="+mn-ea"/>
                <a:cs typeface="+mn-cs"/>
              </a:rPr>
              <a:t>MessageCreator</a:t>
            </a:r>
            <a:endParaRPr lang="en-US" sz="1200" b="0" i="0" u="none" strike="noStrike" kern="1200" baseline="0" dirty="0" smtClean="0">
              <a:solidFill>
                <a:schemeClr val="tx1"/>
              </a:solidFill>
              <a:latin typeface="+mn-lt"/>
              <a:ea typeface="+mn-ea"/>
              <a:cs typeface="+mn-cs"/>
            </a:endParaRPr>
          </a:p>
          <a:p>
            <a:pPr marL="1085850" lvl="2"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MessageCreator</a:t>
            </a:r>
            <a:r>
              <a:rPr lang="en-US" sz="1200" b="0" i="0" u="none" strike="noStrike" kern="1200" baseline="0" dirty="0" smtClean="0">
                <a:solidFill>
                  <a:schemeClr val="tx1"/>
                </a:solidFill>
                <a:latin typeface="+mn-lt"/>
                <a:ea typeface="+mn-ea"/>
                <a:cs typeface="+mn-cs"/>
              </a:rPr>
              <a:t> not really needed since sending an object</a:t>
            </a:r>
          </a:p>
          <a:p>
            <a:pPr marL="628650" lvl="1"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ReceivePurchaseOrder</a:t>
            </a:r>
            <a:r>
              <a:rPr lang="en-US" sz="1200" b="0" i="0" u="none" strike="noStrike" kern="1200" baseline="0" dirty="0" smtClean="0">
                <a:solidFill>
                  <a:schemeClr val="tx1"/>
                </a:solidFill>
                <a:latin typeface="+mn-lt"/>
                <a:ea typeface="+mn-ea"/>
                <a:cs typeface="+mn-cs"/>
              </a:rPr>
              <a:t> implementing </a:t>
            </a:r>
            <a:r>
              <a:rPr lang="en-US" sz="1200" b="0" i="0" u="none" strike="noStrike" kern="1200" baseline="0" dirty="0" err="1" smtClean="0">
                <a:solidFill>
                  <a:schemeClr val="tx1"/>
                </a:solidFill>
                <a:latin typeface="+mn-lt"/>
                <a:ea typeface="+mn-ea"/>
                <a:cs typeface="+mn-cs"/>
              </a:rPr>
              <a:t>MessageListener</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Config</a:t>
            </a:r>
            <a:r>
              <a:rPr lang="en-US" sz="1200" b="0" i="0" u="none" strike="noStrike" kern="1200" baseline="0" dirty="0" smtClean="0">
                <a:solidFill>
                  <a:schemeClr val="tx1"/>
                </a:solidFill>
                <a:latin typeface="+mn-lt"/>
                <a:ea typeface="+mn-ea"/>
                <a:cs typeface="+mn-cs"/>
              </a:rPr>
              <a:t> class </a:t>
            </a:r>
            <a:r>
              <a:rPr lang="en-US" sz="1200" b="0" i="0" u="none" strike="noStrike" kern="1200" baseline="0" dirty="0" err="1" smtClean="0">
                <a:solidFill>
                  <a:schemeClr val="tx1"/>
                </a:solidFill>
                <a:latin typeface="+mn-lt"/>
                <a:ea typeface="+mn-ea"/>
                <a:cs typeface="+mn-cs"/>
              </a:rPr>
              <a:t>com.example.MyConfiguration</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Bean: </a:t>
            </a:r>
            <a:r>
              <a:rPr lang="en-US" sz="1200" b="0" i="0" u="none" strike="noStrike" kern="1200" baseline="0" dirty="0" err="1" smtClean="0">
                <a:solidFill>
                  <a:schemeClr val="tx1"/>
                </a:solidFill>
                <a:latin typeface="+mn-lt"/>
                <a:ea typeface="+mn-ea"/>
                <a:cs typeface="+mn-cs"/>
              </a:rPr>
              <a:t>ConnectionFactory</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Bean:  </a:t>
            </a:r>
            <a:r>
              <a:rPr lang="en-US" sz="1200" b="0" i="0" u="none" strike="noStrike" kern="1200" baseline="0" dirty="0" err="1" smtClean="0">
                <a:solidFill>
                  <a:schemeClr val="tx1"/>
                </a:solidFill>
                <a:latin typeface="+mn-lt"/>
                <a:ea typeface="+mn-ea"/>
                <a:cs typeface="+mn-cs"/>
              </a:rPr>
              <a:t>MessageListener</a:t>
            </a:r>
            <a:endParaRPr lang="en-US" sz="1200" b="0" i="0" u="none" strike="noStrike" kern="1200" baseline="0" dirty="0" smtClean="0">
              <a:solidFill>
                <a:schemeClr val="tx1"/>
              </a:solidFill>
              <a:latin typeface="+mn-lt"/>
              <a:ea typeface="+mn-ea"/>
              <a:cs typeface="+mn-cs"/>
            </a:endParaRPr>
          </a:p>
          <a:p>
            <a:pPr mar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Part 3: </a:t>
            </a:r>
            <a:r>
              <a:rPr lang="en-US" sz="1200" b="1" i="0" u="none" strike="noStrike" kern="1200" baseline="0" dirty="0" smtClean="0">
                <a:solidFill>
                  <a:schemeClr val="tx1"/>
                </a:solidFill>
                <a:latin typeface="+mn-lt"/>
                <a:ea typeface="+mn-ea"/>
                <a:cs typeface="+mn-cs"/>
              </a:rPr>
              <a:t>Creating the Web Layer</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MVC Controller: </a:t>
            </a:r>
            <a:r>
              <a:rPr lang="en-US" sz="1200" b="0" i="0" u="none" strike="noStrike" kern="1200" baseline="0" dirty="0" err="1" smtClean="0">
                <a:solidFill>
                  <a:schemeClr val="tx1"/>
                </a:solidFill>
                <a:latin typeface="+mn-lt"/>
                <a:ea typeface="+mn-ea"/>
                <a:cs typeface="+mn-cs"/>
              </a:rPr>
              <a:t>com.example.controllers.POController</a:t>
            </a:r>
            <a:r>
              <a:rPr lang="en-US" sz="1200" b="0" i="0" u="none" strike="noStrike" kern="1200" baseline="0" dirty="0" smtClean="0">
                <a:solidFill>
                  <a:schemeClr val="tx1"/>
                </a:solidFill>
                <a:latin typeface="+mn-lt"/>
                <a:ea typeface="+mn-ea"/>
                <a:cs typeface="+mn-cs"/>
              </a:rPr>
              <a:t>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GET returns view </a:t>
            </a:r>
            <a:r>
              <a:rPr lang="en-US" sz="1200" b="0" i="0" u="none" strike="noStrike" kern="1200" baseline="0" dirty="0" err="1" smtClean="0">
                <a:solidFill>
                  <a:schemeClr val="tx1"/>
                </a:solidFill>
                <a:latin typeface="+mn-lt"/>
                <a:ea typeface="+mn-ea"/>
                <a:cs typeface="+mn-cs"/>
              </a:rPr>
              <a:t>po</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Post returns view </a:t>
            </a:r>
            <a:r>
              <a:rPr lang="en-US" sz="1200" b="0" i="0" u="none" strike="noStrike" kern="1200" baseline="0" dirty="0" err="1" smtClean="0">
                <a:solidFill>
                  <a:schemeClr val="tx1"/>
                </a:solidFill>
                <a:latin typeface="+mn-lt"/>
                <a:ea typeface="+mn-ea"/>
                <a:cs typeface="+mn-cs"/>
              </a:rPr>
              <a:t>sendresults</a:t>
            </a:r>
            <a:r>
              <a:rPr lang="en-US" sz="1200" b="0" i="0" u="none" strike="noStrike" kern="1200" baseline="0" dirty="0" smtClean="0">
                <a:solidFill>
                  <a:schemeClr val="tx1"/>
                </a:solidFill>
                <a:latin typeface="+mn-lt"/>
                <a:ea typeface="+mn-ea"/>
                <a:cs typeface="+mn-cs"/>
              </a:rPr>
              <a:t> and sends message vis </a:t>
            </a:r>
            <a:r>
              <a:rPr lang="en-US" sz="1200" b="0" i="0" u="none" strike="noStrike" kern="1200" baseline="0" dirty="0" err="1" smtClean="0">
                <a:solidFill>
                  <a:schemeClr val="tx1"/>
                </a:solidFill>
                <a:latin typeface="+mn-lt"/>
                <a:ea typeface="+mn-ea"/>
                <a:cs typeface="+mn-cs"/>
              </a:rPr>
              <a:t>jms</a:t>
            </a:r>
            <a:r>
              <a:rPr lang="en-US" sz="1200" b="0" i="0" u="none" strike="noStrike" kern="1200" baseline="0" dirty="0" smtClean="0">
                <a:solidFill>
                  <a:schemeClr val="tx1"/>
                </a:solidFill>
                <a:latin typeface="+mn-lt"/>
                <a:ea typeface="+mn-ea"/>
                <a:cs typeface="+mn-cs"/>
              </a:rPr>
              <a:t> sender</a:t>
            </a:r>
          </a:p>
          <a:p>
            <a:pPr marL="171450" indent="-171450">
              <a:buFont typeface="Arial" panose="020B0604020202020204" pitchFamily="34" charset="0"/>
              <a:buChar char="•"/>
            </a:pPr>
            <a:r>
              <a:rPr lang="en-US" sz="1200" b="0" i="0" u="none" strike="noStrike" kern="1200" baseline="0" smtClean="0">
                <a:solidFill>
                  <a:schemeClr val="tx1"/>
                </a:solidFill>
                <a:latin typeface="+mn-lt"/>
                <a:ea typeface="+mn-ea"/>
                <a:cs typeface="+mn-cs"/>
              </a:rPr>
              <a:t>Resources/template</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po.html</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Sendresults.html</a:t>
            </a:r>
          </a:p>
          <a:p>
            <a:pPr marL="457200" lvl="1"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b="1" i="0" u="none" strike="noStrike" kern="1200" baseline="0" dirty="0" smtClean="0">
                <a:solidFill>
                  <a:schemeClr val="tx1"/>
                </a:solidFill>
                <a:latin typeface="+mn-lt"/>
                <a:ea typeface="+mn-ea"/>
                <a:cs typeface="+mn-cs"/>
              </a:rPr>
              <a:t>Run:  </a:t>
            </a:r>
            <a:r>
              <a:rPr lang="en-US" sz="1200" b="0" i="0" u="none" strike="noStrike" kern="1200" baseline="0" dirty="0" smtClean="0">
                <a:solidFill>
                  <a:schemeClr val="tx1"/>
                </a:solidFill>
                <a:latin typeface="+mn-lt"/>
                <a:ea typeface="+mn-ea"/>
                <a:cs typeface="+mn-cs"/>
              </a:rPr>
              <a:t>involves both application console and browser</a:t>
            </a:r>
          </a:p>
          <a:p>
            <a:pPr marL="171450" lvl="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Bootrun</a:t>
            </a:r>
            <a:r>
              <a:rPr lang="en-US" sz="1200" b="0" i="0" u="none" strike="noStrike" kern="1200" baseline="0" dirty="0" smtClean="0">
                <a:solidFill>
                  <a:schemeClr val="tx1"/>
                </a:solidFill>
                <a:latin typeface="+mn-lt"/>
                <a:ea typeface="+mn-ea"/>
                <a:cs typeface="+mn-cs"/>
              </a:rPr>
              <a:t> the application to start embedded tomcat with app</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Browser : </a:t>
            </a:r>
            <a:r>
              <a:rPr lang="en-US" sz="1200" b="0" i="1" u="none" strike="noStrike" kern="1200" baseline="0" dirty="0" smtClean="0">
                <a:solidFill>
                  <a:schemeClr val="tx1"/>
                </a:solidFill>
                <a:latin typeface="+mn-lt"/>
                <a:ea typeface="+mn-ea"/>
                <a:cs typeface="+mn-cs"/>
              </a:rPr>
              <a:t>http://localhost:8080/sendpo</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Get back </a:t>
            </a:r>
            <a:r>
              <a:rPr lang="en-US" sz="1200" b="0" i="0" u="none" strike="noStrike" kern="1200" baseline="0" dirty="0" err="1" smtClean="0">
                <a:solidFill>
                  <a:schemeClr val="tx1"/>
                </a:solidFill>
                <a:latin typeface="+mn-lt"/>
                <a:ea typeface="+mn-ea"/>
                <a:cs typeface="+mn-cs"/>
              </a:rPr>
              <a:t>msg</a:t>
            </a:r>
            <a:r>
              <a:rPr lang="en-US" sz="1200" b="0" i="0" u="none" strike="noStrike" kern="1200" baseline="0" dirty="0" smtClean="0">
                <a:solidFill>
                  <a:schemeClr val="tx1"/>
                </a:solidFill>
                <a:latin typeface="+mn-lt"/>
                <a:ea typeface="+mn-ea"/>
                <a:cs typeface="+mn-cs"/>
              </a:rPr>
              <a:t> to </a:t>
            </a:r>
            <a:r>
              <a:rPr lang="en-US" sz="1200" b="0" i="0" u="none" strike="noStrike" kern="1200" baseline="0" dirty="0" err="1" smtClean="0">
                <a:solidFill>
                  <a:schemeClr val="tx1"/>
                </a:solidFill>
                <a:latin typeface="+mn-lt"/>
                <a:ea typeface="+mn-ea"/>
                <a:cs typeface="+mn-cs"/>
              </a:rPr>
              <a:t>lok</a:t>
            </a:r>
            <a:r>
              <a:rPr lang="en-US" sz="1200" b="0" i="0" u="none" strike="noStrike" kern="1200" baseline="0" dirty="0" smtClean="0">
                <a:solidFill>
                  <a:schemeClr val="tx1"/>
                </a:solidFill>
                <a:latin typeface="+mn-lt"/>
                <a:ea typeface="+mn-ea"/>
                <a:cs typeface="+mn-cs"/>
              </a:rPr>
              <a:t> at command prompt output for PO Info</a:t>
            </a:r>
          </a:p>
          <a:p>
            <a:pPr marL="17145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3BB7B6E-8753-4AB8-AE07-644F72AE8E58}" type="slidenum">
              <a:rPr lang="en-US" smtClean="0"/>
              <a:t>22</a:t>
            </a:fld>
            <a:endParaRPr lang="en-US"/>
          </a:p>
        </p:txBody>
      </p:sp>
    </p:spTree>
    <p:extLst>
      <p:ext uri="{BB962C8B-B14F-4D97-AF65-F5344CB8AC3E}">
        <p14:creationId xmlns:p14="http://schemas.microsoft.com/office/powerpoint/2010/main" val="1569313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Day 1: Setup </a:t>
            </a:r>
          </a:p>
          <a:p>
            <a:pPr marL="171450" indent="-171450">
              <a:buFont typeface="Arial" panose="020B0604020202020204" pitchFamily="34" charset="0"/>
              <a:buChar char="•"/>
            </a:pPr>
            <a:r>
              <a:rPr lang="en-US" dirty="0" smtClean="0"/>
              <a:t>Name on board</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Websites </a:t>
            </a:r>
          </a:p>
          <a:p>
            <a:pPr marL="171450" indent="-171450">
              <a:buFont typeface="Arial" panose="020B0604020202020204" pitchFamily="34" charset="0"/>
              <a:buChar char="•"/>
            </a:pPr>
            <a:r>
              <a:rPr lang="en-US" altLang="zh-CN" sz="1100" dirty="0" smtClean="0">
                <a:solidFill>
                  <a:srgbClr val="010101"/>
                </a:solidFill>
                <a:latin typeface="Times New Roman" pitchFamily="18" charset="0"/>
                <a:cs typeface="Times New Roman" pitchFamily="18" charset="0"/>
              </a:rPr>
              <a:t>VM lab for demo: https://labs.protechtraining.com/#/</a:t>
            </a:r>
          </a:p>
          <a:p>
            <a:pPr marL="171450" indent="-171450">
              <a:buFont typeface="Arial" panose="020B0604020202020204" pitchFamily="34" charset="0"/>
              <a:buChar char="•"/>
            </a:pPr>
            <a:r>
              <a:rPr lang="en-US" altLang="zh-CN" sz="1100" dirty="0" err="1" smtClean="0">
                <a:solidFill>
                  <a:srgbClr val="010101"/>
                </a:solidFill>
                <a:latin typeface="Times New Roman" pitchFamily="18" charset="0"/>
                <a:cs typeface="Times New Roman" pitchFamily="18" charset="0"/>
              </a:rPr>
              <a:t>Gradle</a:t>
            </a:r>
            <a:r>
              <a:rPr lang="en-US" altLang="zh-CN" sz="1100" dirty="0" smtClean="0">
                <a:solidFill>
                  <a:srgbClr val="010101"/>
                </a:solidFill>
                <a:latin typeface="Times New Roman" pitchFamily="18" charset="0"/>
                <a:cs typeface="Times New Roman" pitchFamily="18" charset="0"/>
              </a:rPr>
              <a:t> Java Plugin URL:  </a:t>
            </a:r>
            <a:r>
              <a:rPr lang="en-US" altLang="zh-CN" dirty="0" smtClean="0">
                <a:hlinkClick r:id="rId3"/>
              </a:rPr>
              <a:t>https://docs.gradle.org/current/userguide/java_plugin.html</a:t>
            </a:r>
            <a:r>
              <a:rPr lang="en-US" altLang="zh-CN" dirty="0" smtClean="0"/>
              <a:t> </a:t>
            </a:r>
          </a:p>
          <a:p>
            <a:pPr marL="171450" marR="0" lvl="0" indent="-171450" algn="l" defTabSz="914400" rtl="0" eaLnBrk="1" fontAlgn="auto" latinLnBrk="0" hangingPunct="1">
              <a:lnSpc>
                <a:spcPts val="1300"/>
              </a:lnSpc>
              <a:spcBef>
                <a:spcPts val="0"/>
              </a:spcBef>
              <a:spcAft>
                <a:spcPts val="0"/>
              </a:spcAft>
              <a:buClrTx/>
              <a:buSzTx/>
              <a:buFont typeface="Arial" panose="020B0604020202020204" pitchFamily="34" charset="0"/>
              <a:buChar char="•"/>
              <a:tabLst>
                <a:tab pos="101600" algn="l"/>
              </a:tabLst>
              <a:defRPr/>
            </a:pPr>
            <a:r>
              <a:rPr lang="en-US" altLang="zh-CN" dirty="0" err="1" smtClean="0"/>
              <a:t>springBoot</a:t>
            </a:r>
            <a:r>
              <a:rPr lang="en-US" altLang="zh-CN" dirty="0" smtClean="0"/>
              <a:t> Home Page: </a:t>
            </a:r>
            <a:r>
              <a:rPr lang="en-US" altLang="zh-CN" sz="1200" dirty="0" smtClean="0">
                <a:solidFill>
                  <a:srgbClr val="010101"/>
                </a:solidFill>
                <a:cs typeface="MS Shell Dlg" pitchFamily="18" charset="0"/>
                <a:hlinkClick r:id="rId4"/>
              </a:rPr>
              <a:t>http://projects.spring.io/spring-boot</a:t>
            </a:r>
            <a:r>
              <a:rPr lang="en-US" altLang="zh-CN" sz="1200" dirty="0" smtClean="0">
                <a:solidFill>
                  <a:srgbClr val="010101"/>
                </a:solidFill>
                <a:cs typeface="MS Shell Dlg" pitchFamily="18" charset="0"/>
              </a:rPr>
              <a:t> </a:t>
            </a:r>
          </a:p>
          <a:p>
            <a:pPr marL="171450" marR="0" lvl="0" indent="-171450" algn="l" defTabSz="914400" rtl="0" eaLnBrk="1" fontAlgn="auto" latinLnBrk="0" hangingPunct="1">
              <a:lnSpc>
                <a:spcPts val="1300"/>
              </a:lnSpc>
              <a:spcBef>
                <a:spcPts val="0"/>
              </a:spcBef>
              <a:spcAft>
                <a:spcPts val="0"/>
              </a:spcAft>
              <a:buClrTx/>
              <a:buSzTx/>
              <a:buFont typeface="Arial" panose="020B0604020202020204" pitchFamily="34" charset="0"/>
              <a:buChar char="•"/>
              <a:tabLst>
                <a:tab pos="101600" algn="l"/>
              </a:tabLst>
              <a:defRPr/>
            </a:pPr>
            <a:r>
              <a:rPr lang="en-US" altLang="zh-CN" sz="1200" dirty="0" smtClean="0">
                <a:solidFill>
                  <a:srgbClr val="010101"/>
                </a:solidFill>
                <a:cs typeface="MS Shell Dlg" pitchFamily="18" charset="0"/>
              </a:rPr>
              <a:t>Spring Bo0t Starters on the web: </a:t>
            </a:r>
            <a:r>
              <a:rPr lang="en-US" altLang="zh-CN" sz="1200" dirty="0" smtClean="0">
                <a:latin typeface="Consolas" panose="020B0609020204030204" pitchFamily="49" charset="0"/>
                <a:cs typeface="Consolas" panose="020B0609020204030204" pitchFamily="49" charset="0"/>
              </a:rPr>
              <a:t>http://start.spring.</a:t>
            </a:r>
            <a:r>
              <a:rPr lang="en-US" altLang="zh-CN" sz="1200" dirty="0" smtClean="0"/>
              <a:t>io</a:t>
            </a:r>
            <a:r>
              <a:rPr lang="en-US" altLang="zh-CN" sz="1200" baseline="0" dirty="0" smtClean="0"/>
              <a:t> </a:t>
            </a:r>
          </a:p>
          <a:p>
            <a:pPr marL="171450" marR="0" lvl="0" indent="-171450" algn="l" defTabSz="914400" rtl="0" eaLnBrk="1" fontAlgn="auto" latinLnBrk="0" hangingPunct="1">
              <a:lnSpc>
                <a:spcPts val="1300"/>
              </a:lnSpc>
              <a:spcBef>
                <a:spcPts val="0"/>
              </a:spcBef>
              <a:spcAft>
                <a:spcPts val="0"/>
              </a:spcAft>
              <a:buClrTx/>
              <a:buSzTx/>
              <a:buFont typeface="Arial" panose="020B0604020202020204" pitchFamily="34" charset="0"/>
              <a:buChar char="•"/>
              <a:tabLst>
                <a:tab pos="101600" algn="l"/>
              </a:tabLst>
              <a:defRPr/>
            </a:pPr>
            <a:r>
              <a:rPr lang="en-US" sz="1200" kern="1200" dirty="0" smtClean="0">
                <a:solidFill>
                  <a:schemeClr val="tx1"/>
                </a:solidFill>
                <a:latin typeface="+mn-lt"/>
                <a:ea typeface="+mn-ea"/>
                <a:cs typeface="+mn-cs"/>
              </a:rPr>
              <a:t> Java Doc</a:t>
            </a:r>
            <a:r>
              <a:rPr lang="en-US" sz="1200" kern="1200" baseline="0" dirty="0" smtClean="0">
                <a:solidFill>
                  <a:schemeClr val="tx1"/>
                </a:solidFill>
                <a:latin typeface="+mn-lt"/>
                <a:ea typeface="+mn-ea"/>
                <a:cs typeface="+mn-cs"/>
              </a:rPr>
              <a:t> for class used in </a:t>
            </a:r>
            <a:r>
              <a:rPr lang="en-US" sz="1200" kern="1200" baseline="0" dirty="0" err="1" smtClean="0">
                <a:solidFill>
                  <a:schemeClr val="tx1"/>
                </a:solidFill>
                <a:latin typeface="+mn-lt"/>
                <a:ea typeface="+mn-ea"/>
                <a:cs typeface="+mn-cs"/>
              </a:rPr>
              <a:t>SpringBoot</a:t>
            </a:r>
            <a:r>
              <a:rPr lang="en-US" sz="1200" kern="1200" baseline="0" dirty="0" smtClean="0">
                <a:solidFill>
                  <a:schemeClr val="tx1"/>
                </a:solidFill>
                <a:latin typeface="+mn-lt"/>
                <a:ea typeface="+mn-ea"/>
                <a:cs typeface="+mn-cs"/>
              </a:rPr>
              <a:t> main: </a:t>
            </a:r>
            <a:r>
              <a:rPr lang="en-US" sz="1200" kern="1200" dirty="0" err="1" smtClean="0">
                <a:solidFill>
                  <a:schemeClr val="tx1"/>
                </a:solidFill>
                <a:latin typeface="+mn-lt"/>
                <a:ea typeface="+mn-ea"/>
                <a:cs typeface="+mn-cs"/>
              </a:rPr>
              <a:t>org.springframework.boot.SpringApplication</a:t>
            </a:r>
            <a:r>
              <a:rPr lang="en-US" sz="1200" kern="1200" dirty="0" smtClean="0">
                <a:solidFill>
                  <a:schemeClr val="tx1"/>
                </a:solidFill>
                <a:latin typeface="+mn-lt"/>
                <a:ea typeface="+mn-ea"/>
                <a:cs typeface="+mn-cs"/>
              </a:rPr>
              <a:t> </a:t>
            </a:r>
            <a:endParaRPr lang="en-US" altLang="zh-CN" sz="1200" dirty="0" smtClean="0">
              <a:latin typeface="Courier New" panose="02070309020205020404" pitchFamily="49" charset="0"/>
              <a:cs typeface="Courier New" panose="02070309020205020404" pitchFamily="49" charset="0"/>
            </a:endParaRPr>
          </a:p>
          <a:p>
            <a:pPr marL="171450" marR="0" lvl="0" indent="-171450" algn="l" defTabSz="914400" rtl="0" eaLnBrk="1" fontAlgn="auto" latinLnBrk="0" hangingPunct="1">
              <a:lnSpc>
                <a:spcPts val="1300"/>
              </a:lnSpc>
              <a:spcBef>
                <a:spcPts val="0"/>
              </a:spcBef>
              <a:spcAft>
                <a:spcPts val="0"/>
              </a:spcAft>
              <a:buClrTx/>
              <a:buSzTx/>
              <a:buFont typeface="Arial" panose="020B0604020202020204" pitchFamily="34" charset="0"/>
              <a:buChar char="•"/>
              <a:tabLst>
                <a:tab pos="101600" algn="l"/>
              </a:tabLst>
              <a:defRPr/>
            </a:pPr>
            <a:endParaRPr lang="en-US" altLang="zh-CN" sz="1200" dirty="0" smtClean="0">
              <a:solidFill>
                <a:srgbClr val="010101"/>
              </a:solidFill>
              <a:cs typeface="MS Shell Dlg" pitchFamily="18" charset="0"/>
            </a:endParaRPr>
          </a:p>
          <a:p>
            <a:pPr marL="171450" indent="-171450">
              <a:lnSpc>
                <a:spcPts val="1300"/>
              </a:lnSpc>
              <a:buFont typeface="Arial" panose="020B0604020202020204" pitchFamily="34" charset="0"/>
              <a:buChar char="•"/>
              <a:tabLst>
                <a:tab pos="101600" algn="l"/>
              </a:tabLst>
            </a:pPr>
            <a:endParaRPr lang="en-US" altLang="zh-CN" dirty="0" smtClean="0"/>
          </a:p>
          <a:p>
            <a:pPr>
              <a:lnSpc>
                <a:spcPts val="1000"/>
              </a:lnSpc>
            </a:pPr>
            <a:endParaRPr lang="en-US" altLang="zh-CN" dirty="0" smtClean="0"/>
          </a:p>
          <a:p>
            <a:pPr>
              <a:lnSpc>
                <a:spcPts val="1000"/>
              </a:lnSpc>
            </a:pPr>
            <a:endParaRPr lang="en-US" altLang="zh-CN" dirty="0" smtClean="0"/>
          </a:p>
          <a:p>
            <a:pPr marL="183403" indent="-171450">
              <a:lnSpc>
                <a:spcPts val="979"/>
              </a:lnSpc>
              <a:spcBef>
                <a:spcPts val="49"/>
              </a:spcBef>
              <a:buFont typeface="Arial" panose="020B0604020202020204" pitchFamily="34" charset="0"/>
              <a:buChar char="•"/>
            </a:pPr>
            <a:endParaRPr lang="en-US" sz="1000" b="1" dirty="0" smtClean="0">
              <a:latin typeface="Lucida Sans Unicode" panose="020B0602030504020204" pitchFamily="34" charset="0"/>
              <a:cs typeface="Lucida Sans Unicode" panose="020B0602030504020204" pitchFamily="34" charset="0"/>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2</a:t>
            </a:fld>
            <a:endParaRPr lang="en-US"/>
          </a:p>
        </p:txBody>
      </p:sp>
    </p:spTree>
    <p:extLst>
      <p:ext uri="{BB962C8B-B14F-4D97-AF65-F5344CB8AC3E}">
        <p14:creationId xmlns:p14="http://schemas.microsoft.com/office/powerpoint/2010/main" val="7228195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smtClean="0">
                <a:solidFill>
                  <a:schemeClr val="tx1"/>
                </a:solidFill>
                <a:latin typeface="+mn-lt"/>
                <a:ea typeface="+mn-ea"/>
                <a:cs typeface="+mn-cs"/>
              </a:rPr>
              <a:t>DeBrief</a:t>
            </a:r>
            <a:r>
              <a:rPr lang="en-US" sz="1200" b="0" i="0" u="none" strike="noStrike" kern="1200" baseline="0" dirty="0" smtClean="0">
                <a:solidFill>
                  <a:schemeClr val="tx1"/>
                </a:solidFill>
                <a:latin typeface="+mn-lt"/>
                <a:ea typeface="+mn-ea"/>
                <a:cs typeface="+mn-cs"/>
              </a:rPr>
              <a:t>:</a:t>
            </a:r>
          </a:p>
          <a:p>
            <a:r>
              <a:rPr lang="en-US" sz="1200" b="0" i="0" u="none" strike="noStrike" kern="1200" baseline="0" dirty="0" smtClean="0">
                <a:solidFill>
                  <a:schemeClr val="tx1"/>
                </a:solidFill>
                <a:latin typeface="+mn-lt"/>
                <a:ea typeface="+mn-ea"/>
                <a:cs typeface="+mn-cs"/>
              </a:rPr>
              <a:t>Main class: </a:t>
            </a:r>
            <a:r>
              <a:rPr lang="en-US" sz="1200" b="0" i="0" u="none" strike="noStrike" kern="1200" baseline="0" dirty="0" err="1" smtClean="0">
                <a:solidFill>
                  <a:schemeClr val="tx1"/>
                </a:solidFill>
                <a:latin typeface="+mn-lt"/>
                <a:ea typeface="+mn-ea"/>
                <a:cs typeface="+mn-cs"/>
              </a:rPr>
              <a:t>com.exampleBatchConfiguration</a:t>
            </a:r>
            <a:r>
              <a:rPr lang="en-US" sz="1200" b="0" i="0" u="none" strike="noStrike" kern="1200" baseline="0" dirty="0" smtClean="0">
                <a:solidFill>
                  <a:schemeClr val="tx1"/>
                </a:solidFill>
                <a:latin typeface="+mn-lt"/>
                <a:ea typeface="+mn-ea"/>
                <a:cs typeface="+mn-cs"/>
              </a:rPr>
              <a:t>: </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The @</a:t>
            </a:r>
            <a:r>
              <a:rPr lang="en-US" sz="1200" b="0" i="0" u="none" strike="noStrike" kern="1200" baseline="0" dirty="0" err="1" smtClean="0">
                <a:solidFill>
                  <a:schemeClr val="tx1"/>
                </a:solidFill>
                <a:latin typeface="+mn-lt"/>
                <a:ea typeface="+mn-ea"/>
                <a:cs typeface="+mn-cs"/>
              </a:rPr>
              <a:t>EnableBatchProcessing</a:t>
            </a:r>
            <a:r>
              <a:rPr lang="en-US" sz="1200" b="0" i="0" u="none" strike="noStrike" kern="1200" baseline="0" dirty="0" smtClean="0">
                <a:solidFill>
                  <a:schemeClr val="tx1"/>
                </a:solidFill>
                <a:latin typeface="+mn-lt"/>
                <a:ea typeface="+mn-ea"/>
                <a:cs typeface="+mn-cs"/>
              </a:rPr>
              <a:t> annotation enables Spring Batch</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And sets up a base configuration, including</a:t>
            </a: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 </a:t>
            </a:r>
            <a:r>
              <a:rPr lang="en-US" sz="1200" b="0" i="0" u="none" strike="noStrike" kern="1200" baseline="0" dirty="0" err="1" smtClean="0">
                <a:solidFill>
                  <a:schemeClr val="tx1"/>
                </a:solidFill>
                <a:latin typeface="+mn-lt"/>
                <a:ea typeface="+mn-ea"/>
                <a:cs typeface="+mn-cs"/>
              </a:rPr>
              <a:t>JobRepository</a:t>
            </a:r>
            <a:r>
              <a:rPr lang="en-US" sz="1200" b="0" i="0" u="none" strike="noStrike" kern="1200" baseline="0" dirty="0" smtClean="0">
                <a:solidFill>
                  <a:schemeClr val="tx1"/>
                </a:solidFill>
                <a:latin typeface="+mn-lt"/>
                <a:ea typeface="+mn-ea"/>
                <a:cs typeface="+mn-cs"/>
              </a:rPr>
              <a:t>,</a:t>
            </a: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JobLauncher</a:t>
            </a:r>
            <a:r>
              <a:rPr lang="en-US" sz="1200" b="0" i="0" u="none" strike="noStrike" kern="1200" baseline="0" dirty="0" smtClean="0">
                <a:solidFill>
                  <a:schemeClr val="tx1"/>
                </a:solidFill>
                <a:latin typeface="+mn-lt"/>
                <a:ea typeface="+mn-ea"/>
                <a:cs typeface="+mn-cs"/>
              </a:rPr>
              <a:t>, </a:t>
            </a:r>
          </a:p>
          <a:p>
            <a:pPr marL="1085850" lvl="2"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JobRegistry</a:t>
            </a:r>
            <a:r>
              <a:rPr lang="en-US" sz="1200" b="0" i="0" u="none" strike="noStrike" kern="1200" baseline="0" dirty="0" smtClean="0">
                <a:solidFill>
                  <a:schemeClr val="tx1"/>
                </a:solidFill>
                <a:latin typeface="+mn-lt"/>
                <a:ea typeface="+mn-ea"/>
                <a:cs typeface="+mn-cs"/>
              </a:rPr>
              <a:t> and job and step factories.</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You can then </a:t>
            </a:r>
            <a:r>
              <a:rPr lang="en-US" sz="1200" b="0" i="0" u="none" strike="noStrike" kern="1200" baseline="0" dirty="0" err="1" smtClean="0">
                <a:solidFill>
                  <a:schemeClr val="tx1"/>
                </a:solidFill>
                <a:latin typeface="+mn-lt"/>
                <a:ea typeface="+mn-ea"/>
                <a:cs typeface="+mn-cs"/>
              </a:rPr>
              <a:t>autowire</a:t>
            </a:r>
            <a:r>
              <a:rPr lang="en-US" sz="1200" b="0" i="0" u="none" strike="noStrike" kern="1200" baseline="0" dirty="0" smtClean="0">
                <a:solidFill>
                  <a:schemeClr val="tx1"/>
                </a:solidFill>
                <a:latin typeface="+mn-lt"/>
                <a:ea typeface="+mn-ea"/>
                <a:cs typeface="+mn-cs"/>
              </a:rPr>
              <a:t> these into your program.</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Notice all the Spring Beans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Step and Job factories</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Steps (step1 and step2) and Job</a:t>
            </a:r>
          </a:p>
          <a:p>
            <a:pPr marL="171450" lvl="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Tasklets</a:t>
            </a:r>
            <a:r>
              <a:rPr lang="en-US" sz="1200" b="0" i="0" u="none" strike="noStrike" kern="1200" baseline="0" dirty="0" smtClean="0">
                <a:solidFill>
                  <a:schemeClr val="tx1"/>
                </a:solidFill>
                <a:latin typeface="+mn-lt"/>
                <a:ea typeface="+mn-ea"/>
                <a:cs typeface="+mn-cs"/>
              </a:rPr>
              <a:t> are a unit of work within a step</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use injected </a:t>
            </a:r>
            <a:r>
              <a:rPr lang="en-US" sz="1200" b="0" i="0" u="none" strike="noStrike" kern="1200" baseline="0" dirty="0" err="1" smtClean="0">
                <a:solidFill>
                  <a:schemeClr val="tx1"/>
                </a:solidFill>
                <a:latin typeface="+mn-lt"/>
                <a:ea typeface="+mn-ea"/>
                <a:cs typeface="+mn-cs"/>
              </a:rPr>
              <a:t>StepBuilderFactory</a:t>
            </a:r>
            <a:r>
              <a:rPr lang="en-US" sz="1200" b="0" i="0" u="none" strike="noStrike" kern="1200" baseline="0" dirty="0" smtClean="0">
                <a:solidFill>
                  <a:schemeClr val="tx1"/>
                </a:solidFill>
                <a:latin typeface="+mn-lt"/>
                <a:ea typeface="+mn-ea"/>
                <a:cs typeface="+mn-cs"/>
              </a:rPr>
              <a:t> to create a </a:t>
            </a:r>
            <a:r>
              <a:rPr lang="en-US" sz="1200" b="0" i="0" u="none" strike="noStrike" kern="1200" baseline="0" dirty="0" err="1" smtClean="0">
                <a:solidFill>
                  <a:schemeClr val="tx1"/>
                </a:solidFill>
                <a:latin typeface="+mn-lt"/>
                <a:ea typeface="+mn-ea"/>
                <a:cs typeface="+mn-cs"/>
              </a:rPr>
              <a:t>StepBuilder</a:t>
            </a:r>
            <a:r>
              <a:rPr lang="en-US" sz="1200" b="0" i="0" u="none" strike="noStrike" kern="1200" baseline="0" dirty="0" smtClean="0">
                <a:solidFill>
                  <a:schemeClr val="tx1"/>
                </a:solidFill>
                <a:latin typeface="+mn-lt"/>
                <a:ea typeface="+mn-ea"/>
                <a:cs typeface="+mn-cs"/>
              </a:rPr>
              <a:t>,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assign the </a:t>
            </a:r>
            <a:r>
              <a:rPr lang="en-US" sz="1200" b="0" i="0" u="none" strike="noStrike" kern="1200" baseline="0" dirty="0" err="1" smtClean="0">
                <a:solidFill>
                  <a:schemeClr val="tx1"/>
                </a:solidFill>
                <a:latin typeface="+mn-lt"/>
                <a:ea typeface="+mn-ea"/>
                <a:cs typeface="+mn-cs"/>
              </a:rPr>
              <a:t>tasklet</a:t>
            </a:r>
            <a:r>
              <a:rPr lang="en-US" sz="1200" b="0" i="0" u="none" strike="noStrike" kern="1200" baseline="0" dirty="0" smtClean="0">
                <a:solidFill>
                  <a:schemeClr val="tx1"/>
                </a:solidFill>
                <a:latin typeface="+mn-lt"/>
                <a:ea typeface="+mn-ea"/>
                <a:cs typeface="+mn-cs"/>
              </a:rPr>
              <a:t> and retrieve a </a:t>
            </a:r>
            <a:r>
              <a:rPr lang="en-US" sz="1200" b="0" i="0" u="none" strike="noStrike" kern="1200" baseline="0" dirty="0" err="1" smtClean="0">
                <a:solidFill>
                  <a:schemeClr val="tx1"/>
                </a:solidFill>
                <a:latin typeface="+mn-lt"/>
                <a:ea typeface="+mn-ea"/>
                <a:cs typeface="+mn-cs"/>
              </a:rPr>
              <a:t>TaskletStepBuilder</a:t>
            </a:r>
            <a:r>
              <a:rPr lang="en-US" sz="1200" b="0" i="0" u="none" strike="noStrike" kern="1200" baseline="0" dirty="0" smtClean="0">
                <a:solidFill>
                  <a:schemeClr val="tx1"/>
                </a:solidFill>
                <a:latin typeface="+mn-lt"/>
                <a:ea typeface="+mn-ea"/>
                <a:cs typeface="+mn-cs"/>
              </a:rPr>
              <a:t>:</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Use the </a:t>
            </a:r>
            <a:r>
              <a:rPr lang="en-US" sz="1200" b="0" i="0" u="none" strike="noStrike" kern="1200" baseline="0" dirty="0" err="1" smtClean="0">
                <a:solidFill>
                  <a:schemeClr val="tx1"/>
                </a:solidFill>
                <a:latin typeface="+mn-lt"/>
                <a:ea typeface="+mn-ea"/>
                <a:cs typeface="+mn-cs"/>
              </a:rPr>
              <a:t>TaskletStepBuilder</a:t>
            </a:r>
            <a:r>
              <a:rPr lang="en-US" sz="1200" b="0" i="0" u="none" strike="noStrike" kern="1200" baseline="0" dirty="0" smtClean="0">
                <a:solidFill>
                  <a:schemeClr val="tx1"/>
                </a:solidFill>
                <a:latin typeface="+mn-lt"/>
                <a:ea typeface="+mn-ea"/>
                <a:cs typeface="+mn-cs"/>
              </a:rPr>
              <a:t> to create the step object and return it:</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Configure job with </a:t>
            </a:r>
            <a:r>
              <a:rPr lang="en-US" sz="1200" b="0" i="0" u="none" strike="noStrike" kern="1200" baseline="0" dirty="0" err="1" smtClean="0">
                <a:solidFill>
                  <a:schemeClr val="tx1"/>
                </a:solidFill>
                <a:latin typeface="+mn-lt"/>
                <a:ea typeface="+mn-ea"/>
                <a:cs typeface="+mn-cs"/>
              </a:rPr>
              <a:t>incrementer</a:t>
            </a:r>
            <a:r>
              <a:rPr lang="en-US" sz="1200" b="0" i="0" u="none" strike="noStrike" kern="1200" baseline="0" dirty="0" smtClean="0">
                <a:solidFill>
                  <a:schemeClr val="tx1"/>
                </a:solidFill>
                <a:latin typeface="+mn-lt"/>
                <a:ea typeface="+mn-ea"/>
                <a:cs typeface="+mn-cs"/>
              </a:rPr>
              <a:t> (DB Id)</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Start steps one at a time, returning a </a:t>
            </a:r>
            <a:r>
              <a:rPr lang="en-US" sz="1200" b="0" i="0" u="none" strike="noStrike" kern="1200" baseline="0" dirty="0" err="1" smtClean="0">
                <a:solidFill>
                  <a:schemeClr val="tx1"/>
                </a:solidFill>
                <a:latin typeface="+mn-lt"/>
                <a:ea typeface="+mn-ea"/>
                <a:cs typeface="+mn-cs"/>
              </a:rPr>
              <a:t>SimpleJobBuilder</a:t>
            </a:r>
            <a:r>
              <a:rPr lang="en-US" sz="1200" b="0" i="0" u="none" strike="noStrike" kern="1200" baseline="0" dirty="0" smtClean="0">
                <a:solidFill>
                  <a:schemeClr val="tx1"/>
                </a:solidFill>
                <a:latin typeface="+mn-lt"/>
                <a:ea typeface="+mn-ea"/>
                <a:cs typeface="+mn-cs"/>
              </a:rPr>
              <a:t>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Use </a:t>
            </a:r>
            <a:r>
              <a:rPr lang="en-US" sz="1200" b="0" i="0" u="none" strike="noStrike" kern="1200" baseline="0" dirty="0" err="1" smtClean="0">
                <a:solidFill>
                  <a:schemeClr val="tx1"/>
                </a:solidFill>
                <a:latin typeface="+mn-lt"/>
                <a:ea typeface="+mn-ea"/>
                <a:cs typeface="+mn-cs"/>
              </a:rPr>
              <a:t>SimpleJobBuilder</a:t>
            </a:r>
            <a:r>
              <a:rPr lang="en-US" sz="1200" b="0" i="0" u="none" strike="noStrike" kern="1200" baseline="0" dirty="0" smtClean="0">
                <a:solidFill>
                  <a:schemeClr val="tx1"/>
                </a:solidFill>
                <a:latin typeface="+mn-lt"/>
                <a:ea typeface="+mn-ea"/>
                <a:cs typeface="+mn-cs"/>
              </a:rPr>
              <a:t> to build and return the job</a:t>
            </a:r>
          </a:p>
          <a:p>
            <a:pPr marL="0" lvl="0" indent="0">
              <a:buFont typeface="Arial" panose="020B0604020202020204" pitchFamily="34" charset="0"/>
              <a:buNone/>
            </a:pPr>
            <a:r>
              <a:rPr lang="en-US" sz="1200" b="1" i="0" u="none" strike="noStrike" kern="1200" baseline="0" dirty="0" smtClean="0">
                <a:solidFill>
                  <a:schemeClr val="tx1"/>
                </a:solidFill>
                <a:latin typeface="+mn-lt"/>
                <a:ea typeface="+mn-ea"/>
                <a:cs typeface="+mn-cs"/>
              </a:rPr>
              <a:t>Run</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Bootrun</a:t>
            </a:r>
            <a:r>
              <a:rPr lang="en-US" sz="1200" b="0" i="0" u="none" strike="noStrike" kern="1200" baseline="0" dirty="0" smtClean="0">
                <a:solidFill>
                  <a:schemeClr val="tx1"/>
                </a:solidFill>
                <a:latin typeface="+mn-lt"/>
                <a:ea typeface="+mn-ea"/>
                <a:cs typeface="+mn-cs"/>
              </a:rPr>
              <a:t>, or as Java app from within Eclipse</a:t>
            </a: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Part 2: </a:t>
            </a:r>
            <a:r>
              <a:rPr lang="en-US" sz="1200" b="1" i="0" u="none" strike="noStrike" kern="1200" baseline="0" dirty="0" smtClean="0">
                <a:solidFill>
                  <a:schemeClr val="tx1"/>
                </a:solidFill>
                <a:latin typeface="+mn-lt"/>
                <a:ea typeface="+mn-ea"/>
                <a:cs typeface="+mn-cs"/>
              </a:rPr>
              <a:t>Processing Input and Generating Output</a:t>
            </a:r>
          </a:p>
          <a:p>
            <a:pPr marL="171450" lvl="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Build.gradle</a:t>
            </a:r>
            <a:r>
              <a:rPr lang="en-US" sz="1200" b="0" i="0" u="none" strike="noStrike" kern="1200" baseline="0" dirty="0" smtClean="0">
                <a:solidFill>
                  <a:schemeClr val="tx1"/>
                </a:solidFill>
                <a:latin typeface="+mn-lt"/>
                <a:ea typeface="+mn-ea"/>
                <a:cs typeface="+mn-cs"/>
              </a:rPr>
              <a:t>: add compile ('commons-dbcp:commons-dbcp:1.4')</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Use Apache Commons Database Connection Pooling</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Find SQL Schema for job repository for given database</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In</a:t>
            </a:r>
            <a:r>
              <a:rPr lang="en-US" sz="1200" b="0" i="1" u="none" strike="noStrike" kern="1200" baseline="0" dirty="0" smtClean="0">
                <a:solidFill>
                  <a:schemeClr val="tx1"/>
                </a:solidFill>
                <a:latin typeface="+mn-lt"/>
                <a:ea typeface="+mn-ea"/>
                <a:cs typeface="+mn-cs"/>
              </a:rPr>
              <a:t> Referenced Libraries </a:t>
            </a:r>
            <a:r>
              <a:rPr lang="en-US" sz="1200" b="0" i="0" u="none" strike="noStrike" kern="1200" baseline="0" dirty="0" smtClean="0">
                <a:solidFill>
                  <a:schemeClr val="tx1"/>
                </a:solidFill>
                <a:latin typeface="+mn-lt"/>
                <a:ea typeface="+mn-ea"/>
                <a:cs typeface="+mn-cs"/>
              </a:rPr>
              <a:t>folder, find the Spring batch core (</a:t>
            </a:r>
            <a:r>
              <a:rPr lang="en-US" sz="1200" b="0" i="1" u="none" strike="noStrike" kern="1200" baseline="0" dirty="0" smtClean="0">
                <a:solidFill>
                  <a:schemeClr val="tx1"/>
                </a:solidFill>
                <a:latin typeface="+mn-lt"/>
                <a:ea typeface="+mn-ea"/>
                <a:cs typeface="+mn-cs"/>
              </a:rPr>
              <a:t>spring-batch-core-3.0.5.RELEASE.jar</a:t>
            </a:r>
            <a:r>
              <a:rPr lang="en-US" sz="1200" b="0" i="0" u="none" strike="noStrike" kern="1200" baseline="0" dirty="0" smtClean="0">
                <a:solidFill>
                  <a:schemeClr val="tx1"/>
                </a:solidFill>
                <a:latin typeface="+mn-lt"/>
                <a:ea typeface="+mn-ea"/>
                <a:cs typeface="+mn-cs"/>
              </a:rPr>
              <a:t>}</a:t>
            </a: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Expand and find </a:t>
            </a:r>
            <a:r>
              <a:rPr lang="en-US" sz="1200" b="0" i="1" u="none" strike="noStrike" kern="1200" baseline="0" dirty="0" err="1" smtClean="0">
                <a:solidFill>
                  <a:schemeClr val="tx1"/>
                </a:solidFill>
                <a:latin typeface="+mn-lt"/>
                <a:ea typeface="+mn-ea"/>
                <a:cs typeface="+mn-cs"/>
              </a:rPr>
              <a:t>org.springframework.batch.core</a:t>
            </a:r>
            <a:r>
              <a:rPr lang="en-US" sz="1200" b="0" i="1" u="none" strike="noStrike" kern="1200" baseline="0" dirty="0" smtClean="0">
                <a:solidFill>
                  <a:schemeClr val="tx1"/>
                </a:solidFill>
                <a:latin typeface="+mn-lt"/>
                <a:ea typeface="+mn-ea"/>
                <a:cs typeface="+mn-cs"/>
              </a:rPr>
              <a:t> </a:t>
            </a:r>
            <a:endParaRPr lang="en-US" sz="1200" b="0" i="0" u="none" strike="noStrike" kern="1200" baseline="0" dirty="0" smtClean="0">
              <a:solidFill>
                <a:schemeClr val="tx1"/>
              </a:solidFill>
              <a:latin typeface="+mn-lt"/>
              <a:ea typeface="+mn-ea"/>
              <a:cs typeface="+mn-cs"/>
            </a:endParaRPr>
          </a:p>
          <a:p>
            <a:pPr marL="1543050" lvl="3"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Expand and scroll to fine schema-</a:t>
            </a:r>
            <a:r>
              <a:rPr lang="en-US" sz="1200" b="0" i="0" u="none" strike="noStrike" kern="1200" baseline="0" dirty="0" err="1" smtClean="0">
                <a:solidFill>
                  <a:schemeClr val="tx1"/>
                </a:solidFill>
                <a:latin typeface="+mn-lt"/>
                <a:ea typeface="+mn-ea"/>
                <a:cs typeface="+mn-cs"/>
              </a:rPr>
              <a:t>hsqldb.sql</a:t>
            </a:r>
            <a:r>
              <a:rPr lang="en-US" sz="1200" b="0" i="0" u="none" strike="noStrike" kern="1200" baseline="0" dirty="0" smtClean="0">
                <a:solidFill>
                  <a:schemeClr val="tx1"/>
                </a:solidFill>
                <a:latin typeface="+mn-lt"/>
                <a:ea typeface="+mn-ea"/>
                <a:cs typeface="+mn-cs"/>
              </a:rPr>
              <a:t>, double click t0 open</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Start and configure database</a:t>
            </a:r>
          </a:p>
          <a:p>
            <a:pPr marL="628650" lvl="1"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advspring</a:t>
            </a:r>
            <a:r>
              <a:rPr lang="en-US" sz="1200" b="0" i="0" u="none" strike="noStrike" kern="1200" baseline="0" dirty="0" smtClean="0">
                <a:solidFill>
                  <a:schemeClr val="tx1"/>
                </a:solidFill>
                <a:latin typeface="+mn-lt"/>
                <a:ea typeface="+mn-ea"/>
                <a:cs typeface="+mn-cs"/>
              </a:rPr>
              <a:t>\lib</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Start DB: java -</a:t>
            </a:r>
            <a:r>
              <a:rPr lang="en-US" sz="1200" b="0" i="0" u="none" strike="noStrike" kern="1200" baseline="0" dirty="0" err="1" smtClean="0">
                <a:solidFill>
                  <a:schemeClr val="tx1"/>
                </a:solidFill>
                <a:latin typeface="+mn-lt"/>
                <a:ea typeface="+mn-ea"/>
                <a:cs typeface="+mn-cs"/>
              </a:rPr>
              <a:t>cp</a:t>
            </a:r>
            <a:r>
              <a:rPr lang="en-US" sz="1200" b="0" i="0" u="none" strike="noStrike" kern="1200" baseline="0" dirty="0" smtClean="0">
                <a:solidFill>
                  <a:schemeClr val="tx1"/>
                </a:solidFill>
                <a:latin typeface="+mn-lt"/>
                <a:ea typeface="+mn-ea"/>
                <a:cs typeface="+mn-cs"/>
              </a:rPr>
              <a:t> hsqldb-2.3.3.jar </a:t>
            </a:r>
            <a:r>
              <a:rPr lang="en-US" sz="1200" b="0" i="0" u="none" strike="noStrike" kern="1200" baseline="0" dirty="0" err="1" smtClean="0">
                <a:solidFill>
                  <a:schemeClr val="tx1"/>
                </a:solidFill>
                <a:latin typeface="+mn-lt"/>
                <a:ea typeface="+mn-ea"/>
                <a:cs typeface="+mn-cs"/>
              </a:rPr>
              <a:t>org.hsqldb.Server</a:t>
            </a:r>
            <a:r>
              <a:rPr lang="en-US" sz="1200" b="0" i="0" u="none" strike="noStrike" kern="1200" baseline="0" dirty="0" smtClean="0">
                <a:solidFill>
                  <a:schemeClr val="tx1"/>
                </a:solidFill>
                <a:latin typeface="+mn-lt"/>
                <a:ea typeface="+mn-ea"/>
                <a:cs typeface="+mn-cs"/>
              </a:rPr>
              <a:t> -database </a:t>
            </a:r>
            <a:r>
              <a:rPr lang="en-US" sz="1200" b="0" i="0" u="none" strike="noStrike" kern="1200" baseline="0" dirty="0" err="1" smtClean="0">
                <a:solidFill>
                  <a:schemeClr val="tx1"/>
                </a:solidFill>
                <a:latin typeface="+mn-lt"/>
                <a:ea typeface="+mn-ea"/>
                <a:cs typeface="+mn-cs"/>
              </a:rPr>
              <a:t>mydb</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Start GUI </a:t>
            </a:r>
            <a:r>
              <a:rPr lang="en-US" sz="1200" b="0" i="0" u="none" strike="noStrike" kern="1200" baseline="0" dirty="0" err="1" smtClean="0">
                <a:solidFill>
                  <a:schemeClr val="tx1"/>
                </a:solidFill>
                <a:latin typeface="+mn-lt"/>
                <a:ea typeface="+mn-ea"/>
                <a:cs typeface="+mn-cs"/>
              </a:rPr>
              <a:t>DBMgr</a:t>
            </a:r>
            <a:r>
              <a:rPr lang="en-US" sz="1200" b="0" i="0" u="none" strike="noStrike" kern="1200" baseline="0" dirty="0" smtClean="0">
                <a:solidFill>
                  <a:schemeClr val="tx1"/>
                </a:solidFill>
                <a:latin typeface="+mn-lt"/>
                <a:ea typeface="+mn-ea"/>
                <a:cs typeface="+mn-cs"/>
              </a:rPr>
              <a:t>: java -</a:t>
            </a:r>
            <a:r>
              <a:rPr lang="en-US" sz="1200" b="0" i="0" u="none" strike="noStrike" kern="1200" baseline="0" dirty="0" err="1" smtClean="0">
                <a:solidFill>
                  <a:schemeClr val="tx1"/>
                </a:solidFill>
                <a:latin typeface="+mn-lt"/>
                <a:ea typeface="+mn-ea"/>
                <a:cs typeface="+mn-cs"/>
              </a:rPr>
              <a:t>cp</a:t>
            </a:r>
            <a:r>
              <a:rPr lang="en-US" sz="1200" b="0" i="0" u="none" strike="noStrike" kern="1200" baseline="0" dirty="0" smtClean="0">
                <a:solidFill>
                  <a:schemeClr val="tx1"/>
                </a:solidFill>
                <a:latin typeface="+mn-lt"/>
                <a:ea typeface="+mn-ea"/>
                <a:cs typeface="+mn-cs"/>
              </a:rPr>
              <a:t> hsqldb-2.3.3.jar </a:t>
            </a:r>
            <a:r>
              <a:rPr lang="en-US" sz="1200" b="0" i="0" u="none" strike="noStrike" kern="1200" baseline="0" dirty="0" err="1" smtClean="0">
                <a:solidFill>
                  <a:schemeClr val="tx1"/>
                </a:solidFill>
                <a:latin typeface="+mn-lt"/>
                <a:ea typeface="+mn-ea"/>
                <a:cs typeface="+mn-cs"/>
              </a:rPr>
              <a:t>org.hsqldb.util.DatabaseManager</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Setup account table and schema-</a:t>
            </a:r>
            <a:r>
              <a:rPr lang="en-US" sz="1200" b="0" i="0" u="none" strike="noStrike" kern="1200" baseline="0" dirty="0" err="1" smtClean="0">
                <a:solidFill>
                  <a:schemeClr val="tx1"/>
                </a:solidFill>
                <a:latin typeface="+mn-lt"/>
                <a:ea typeface="+mn-ea"/>
                <a:cs typeface="+mn-cs"/>
              </a:rPr>
              <a:t>hsqldb.sql</a:t>
            </a:r>
            <a:r>
              <a:rPr lang="en-US" sz="1200" b="0" i="0" u="none" strike="noStrike" kern="1200" baseline="0" dirty="0" smtClean="0">
                <a:solidFill>
                  <a:schemeClr val="tx1"/>
                </a:solidFill>
                <a:latin typeface="+mn-lt"/>
                <a:ea typeface="+mn-ea"/>
                <a:cs typeface="+mn-cs"/>
              </a:rPr>
              <a:t> job repository schema</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Data for account in account.csv</a:t>
            </a:r>
          </a:p>
          <a:p>
            <a:pPr marL="171450" lvl="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Application.properties</a:t>
            </a:r>
            <a:r>
              <a:rPr lang="en-US" sz="1200" b="0" i="0" u="none" strike="noStrike" kern="1200" baseline="0" dirty="0" smtClean="0">
                <a:solidFill>
                  <a:schemeClr val="tx1"/>
                </a:solidFill>
                <a:latin typeface="+mn-lt"/>
                <a:ea typeface="+mn-ea"/>
                <a:cs typeface="+mn-cs"/>
              </a:rPr>
              <a:t> disable automatic running of database scripts</a:t>
            </a:r>
          </a:p>
          <a:p>
            <a:pPr marL="628650" lvl="1"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spring.batch.initializer.enabled</a:t>
            </a:r>
            <a:r>
              <a:rPr lang="en-US" sz="1200" b="0" i="0" u="none" strike="noStrike" kern="1200" baseline="0" dirty="0" smtClean="0">
                <a:solidFill>
                  <a:schemeClr val="tx1"/>
                </a:solidFill>
                <a:latin typeface="+mn-lt"/>
                <a:ea typeface="+mn-ea"/>
                <a:cs typeface="+mn-cs"/>
              </a:rPr>
              <a:t>=false</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code</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domain: </a:t>
            </a:r>
            <a:r>
              <a:rPr lang="en-US" sz="1200" kern="1200" dirty="0" err="1" smtClean="0">
                <a:solidFill>
                  <a:schemeClr val="tx1"/>
                </a:solidFill>
                <a:latin typeface="+mn-lt"/>
                <a:ea typeface="+mn-ea"/>
                <a:cs typeface="+mn-cs"/>
              </a:rPr>
              <a:t>com.example.</a:t>
            </a:r>
            <a:r>
              <a:rPr lang="en-US" sz="1200" b="0" i="0" u="none" strike="noStrike" kern="1200" baseline="0" dirty="0" err="1" smtClean="0">
                <a:solidFill>
                  <a:schemeClr val="tx1"/>
                </a:solidFill>
                <a:latin typeface="+mn-lt"/>
                <a:ea typeface="+mn-ea"/>
                <a:cs typeface="+mn-cs"/>
              </a:rPr>
              <a:t>Account</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Config</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com.example.BatchConfiguration</a:t>
            </a:r>
            <a:endParaRPr lang="en-US" sz="1200" b="0" i="0" u="none" strike="noStrike" kern="1200" baseline="0" dirty="0" smtClean="0">
              <a:solidFill>
                <a:schemeClr val="tx1"/>
              </a:solidFill>
              <a:latin typeface="+mn-lt"/>
              <a:ea typeface="+mn-ea"/>
              <a:cs typeface="+mn-cs"/>
            </a:endParaRP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Normal beans </a:t>
            </a:r>
            <a:r>
              <a:rPr lang="en-US" sz="1200" b="0" i="0" u="none" strike="noStrike" kern="1200" baseline="0" dirty="0" err="1" smtClean="0">
                <a:solidFill>
                  <a:schemeClr val="tx1"/>
                </a:solidFill>
                <a:latin typeface="+mn-lt"/>
                <a:ea typeface="+mn-ea"/>
                <a:cs typeface="+mn-cs"/>
              </a:rPr>
              <a:t>JobBuilderFactory</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StepBuilderFactory</a:t>
            </a:r>
            <a:r>
              <a:rPr lang="en-US" sz="1200" b="0" i="0" u="none" strike="noStrike" kern="1200" baseline="0" dirty="0" smtClean="0">
                <a:solidFill>
                  <a:schemeClr val="tx1"/>
                </a:solidFill>
                <a:latin typeface="+mn-lt"/>
                <a:ea typeface="+mn-ea"/>
                <a:cs typeface="+mn-cs"/>
              </a:rPr>
              <a:t>, Steps, Job</a:t>
            </a:r>
          </a:p>
          <a:p>
            <a:pPr marL="1543050" lvl="3"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Step not just doing </a:t>
            </a:r>
            <a:r>
              <a:rPr lang="en-US" sz="1200" b="0" i="0" u="none" strike="noStrike" kern="1200" baseline="0" dirty="0" err="1" smtClean="0">
                <a:solidFill>
                  <a:schemeClr val="tx1"/>
                </a:solidFill>
                <a:latin typeface="+mn-lt"/>
                <a:ea typeface="+mn-ea"/>
                <a:cs typeface="+mn-cs"/>
              </a:rPr>
              <a:t>tasklet</a:t>
            </a:r>
            <a:endParaRPr lang="en-US" sz="1200" b="0" i="0" u="none" strike="noStrike" kern="1200" baseline="0" dirty="0" smtClean="0">
              <a:solidFill>
                <a:schemeClr val="tx1"/>
              </a:solidFill>
              <a:latin typeface="+mn-lt"/>
              <a:ea typeface="+mn-ea"/>
              <a:cs typeface="+mn-cs"/>
            </a:endParaRPr>
          </a:p>
          <a:p>
            <a:pPr marL="2000250" lvl="4"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Actually configuring source and sink objects</a:t>
            </a: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New beans: </a:t>
            </a:r>
            <a:r>
              <a:rPr lang="en-US" sz="1200" b="0" i="0" u="none" strike="noStrike" kern="1200" baseline="0" dirty="0" err="1" smtClean="0">
                <a:solidFill>
                  <a:schemeClr val="tx1"/>
                </a:solidFill>
                <a:latin typeface="+mn-lt"/>
                <a:ea typeface="+mn-ea"/>
                <a:cs typeface="+mn-cs"/>
              </a:rPr>
              <a:t>DataSource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ItemWriter</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LineMapper</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ItemReader</a:t>
            </a:r>
            <a:endParaRPr lang="en-US" sz="1200" b="0" i="0" u="none" strike="noStrike" kern="1200" baseline="0" dirty="0" smtClean="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0" u="none" strike="noStrike" kern="1200" baseline="0" dirty="0" smtClean="0">
                <a:solidFill>
                  <a:schemeClr val="tx1"/>
                </a:solidFill>
                <a:latin typeface="+mn-lt"/>
                <a:ea typeface="+mn-ea"/>
                <a:cs typeface="+mn-cs"/>
              </a:rPr>
              <a:t>Run</a:t>
            </a:r>
            <a:r>
              <a:rPr lang="en-US" sz="1200" b="0" i="0" u="none" strike="noStrike" kern="1200" baseline="0" dirty="0" smtClean="0">
                <a:solidFill>
                  <a:schemeClr val="tx1"/>
                </a:solidFill>
                <a:latin typeface="+mn-lt"/>
                <a:ea typeface="+mn-ea"/>
                <a:cs typeface="+mn-cs"/>
              </a:rPr>
              <a:t>:  run from </a:t>
            </a:r>
            <a:r>
              <a:rPr lang="en-US" sz="1200" b="0" i="0" u="none" strike="noStrike" kern="1200" baseline="0" dirty="0" err="1" smtClean="0">
                <a:solidFill>
                  <a:schemeClr val="tx1"/>
                </a:solidFill>
                <a:latin typeface="+mn-lt"/>
                <a:ea typeface="+mn-ea"/>
                <a:cs typeface="+mn-cs"/>
              </a:rPr>
              <a:t>cmd</a:t>
            </a:r>
            <a:r>
              <a:rPr lang="en-US" sz="1200" b="0" i="0" u="none" strike="noStrike" kern="1200" baseline="0" dirty="0" smtClean="0">
                <a:solidFill>
                  <a:schemeClr val="tx1"/>
                </a:solidFill>
                <a:latin typeface="+mn-lt"/>
                <a:ea typeface="+mn-ea"/>
                <a:cs typeface="+mn-cs"/>
              </a:rPr>
              <a:t> line </a:t>
            </a:r>
            <a:r>
              <a:rPr lang="en-US" sz="1200" b="0" i="0" u="none" strike="noStrike" kern="1200" baseline="0" dirty="0" err="1" smtClean="0">
                <a:solidFill>
                  <a:schemeClr val="tx1"/>
                </a:solidFill>
                <a:latin typeface="+mn-lt"/>
                <a:ea typeface="+mn-ea"/>
                <a:cs typeface="+mn-cs"/>
              </a:rPr>
              <a:t>Bootrun</a:t>
            </a:r>
            <a:endParaRPr lang="en-US" sz="1200" b="0" i="0" u="none" strike="noStrike" kern="1200" baseline="0" dirty="0" smtClean="0">
              <a:solidFill>
                <a:schemeClr val="tx1"/>
              </a:solidFill>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Go to HSQL GUI and enter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Select * from account to see rows from CVS data</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Select * from </a:t>
            </a:r>
            <a:r>
              <a:rPr lang="en-US" sz="1200" b="0" i="0" u="none" strike="noStrike" kern="1200" baseline="0" dirty="0" err="1" smtClean="0">
                <a:solidFill>
                  <a:schemeClr val="tx1"/>
                </a:solidFill>
                <a:latin typeface="+mn-lt"/>
                <a:ea typeface="+mn-ea"/>
                <a:cs typeface="+mn-cs"/>
              </a:rPr>
              <a:t>batch_job_execution</a:t>
            </a:r>
            <a:r>
              <a:rPr lang="en-US" sz="1200" b="0" i="0" u="none" strike="noStrike" kern="1200" baseline="0" dirty="0" smtClean="0">
                <a:solidFill>
                  <a:schemeClr val="tx1"/>
                </a:solidFill>
                <a:latin typeface="+mn-lt"/>
                <a:ea typeface="+mn-ea"/>
                <a:cs typeface="+mn-cs"/>
              </a:rPr>
              <a:t> to see rows of job execution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Part 3: </a:t>
            </a:r>
            <a:r>
              <a:rPr lang="en-US" sz="1200" b="1" i="0" u="none" strike="noStrike" kern="1200" baseline="0" dirty="0" smtClean="0">
                <a:solidFill>
                  <a:schemeClr val="tx1"/>
                </a:solidFill>
                <a:latin typeface="+mn-lt"/>
                <a:ea typeface="+mn-ea"/>
                <a:cs typeface="+mn-cs"/>
              </a:rPr>
              <a:t>Custom Item Reader and Writer</a:t>
            </a: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domain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Domain objects </a:t>
            </a:r>
            <a:r>
              <a:rPr lang="en-US" dirty="0" err="1" smtClean="0"/>
              <a:t>com.example.domain.Game</a:t>
            </a:r>
            <a:endParaRPr lang="en-US" dirty="0" smtClean="0"/>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data in games.txt with data of 3 games (date and 2 team names in each)</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code:</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Customer reader and writer: </a:t>
            </a:r>
            <a:r>
              <a:rPr lang="en-US" sz="1200" b="0" i="0" u="none" strike="noStrike" kern="1200" baseline="0" dirty="0" err="1" smtClean="0">
                <a:solidFill>
                  <a:schemeClr val="tx1"/>
                </a:solidFill>
                <a:latin typeface="+mn-lt"/>
                <a:ea typeface="+mn-ea"/>
                <a:cs typeface="+mn-cs"/>
              </a:rPr>
              <a:t>com.example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MyItemReader</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MyItemWriter</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Main class: </a:t>
            </a:r>
            <a:r>
              <a:rPr lang="en-US" sz="1200" b="0" i="0" u="none" strike="noStrike" kern="1200" baseline="0" dirty="0" err="1" smtClean="0">
                <a:solidFill>
                  <a:schemeClr val="tx1"/>
                </a:solidFill>
                <a:latin typeface="+mn-lt"/>
                <a:ea typeface="+mn-ea"/>
                <a:cs typeface="+mn-cs"/>
              </a:rPr>
              <a:t>com.example</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BatchConfiguration</a:t>
            </a:r>
            <a:endParaRPr lang="en-US" sz="1200" b="0" i="0" u="none" strike="noStrike" kern="1200" baseline="0" dirty="0" smtClean="0">
              <a:solidFill>
                <a:schemeClr val="tx1"/>
              </a:solidFill>
              <a:latin typeface="+mn-lt"/>
              <a:ea typeface="+mn-ea"/>
              <a:cs typeface="+mn-cs"/>
            </a:endParaRP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@Bean methods for </a:t>
            </a:r>
            <a:r>
              <a:rPr lang="en-US" sz="1200" b="0" i="0" u="none" strike="noStrike" kern="1200" baseline="0" dirty="0" err="1" smtClean="0">
                <a:solidFill>
                  <a:schemeClr val="tx1"/>
                </a:solidFill>
                <a:latin typeface="+mn-lt"/>
                <a:ea typeface="+mn-ea"/>
                <a:cs typeface="+mn-cs"/>
              </a:rPr>
              <a:t>MyItem</a:t>
            </a:r>
            <a:r>
              <a:rPr lang="en-US" sz="1200" b="0" i="0" u="none" strike="noStrike" kern="1200" baseline="0" dirty="0" smtClean="0">
                <a:solidFill>
                  <a:schemeClr val="tx1"/>
                </a:solidFill>
                <a:latin typeface="+mn-lt"/>
                <a:ea typeface="+mn-ea"/>
                <a:cs typeface="+mn-cs"/>
              </a:rPr>
              <a:t> Reader and Writer</a:t>
            </a: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Use them in configuring step</a:t>
            </a:r>
          </a:p>
          <a:p>
            <a:pPr marL="171450" lvl="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3BB7B6E-8753-4AB8-AE07-644F72AE8E58}" type="slidenum">
              <a:rPr lang="en-US" smtClean="0"/>
              <a:t>23</a:t>
            </a:fld>
            <a:endParaRPr lang="en-US"/>
          </a:p>
        </p:txBody>
      </p:sp>
    </p:spTree>
    <p:extLst>
      <p:ext uri="{BB962C8B-B14F-4D97-AF65-F5344CB8AC3E}">
        <p14:creationId xmlns:p14="http://schemas.microsoft.com/office/powerpoint/2010/main" val="9884779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smtClean="0">
                <a:solidFill>
                  <a:schemeClr val="tx1"/>
                </a:solidFill>
                <a:latin typeface="+mn-lt"/>
                <a:ea typeface="+mn-ea"/>
                <a:cs typeface="+mn-cs"/>
              </a:rPr>
              <a:t>DeBrief</a:t>
            </a:r>
            <a:r>
              <a:rPr lang="en-US" sz="1200" b="0" i="0" u="none" strike="noStrike" kern="1200" baseline="0" dirty="0" smtClean="0">
                <a:solidFill>
                  <a:schemeClr val="tx1"/>
                </a:solidFill>
                <a:latin typeface="+mn-lt"/>
                <a:ea typeface="+mn-ea"/>
                <a:cs typeface="+mn-cs"/>
              </a:rPr>
              <a:t>:</a:t>
            </a:r>
          </a:p>
          <a:p>
            <a:r>
              <a:rPr lang="en-US" sz="1200" b="0" i="0" u="none" strike="noStrike" kern="1200" baseline="0" dirty="0" smtClean="0">
                <a:solidFill>
                  <a:schemeClr val="tx1"/>
                </a:solidFill>
                <a:latin typeface="+mn-lt"/>
                <a:ea typeface="+mn-ea"/>
                <a:cs typeface="+mn-cs"/>
              </a:rPr>
              <a:t>Tomcat Jasper is the embedded JSP engine</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Both part 1 and part 2 are in the same project in different packages</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So have 2 main() methods, and can’t run from command line</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Just run from Eclipse</a:t>
            </a:r>
          </a:p>
        </p:txBody>
      </p:sp>
      <p:sp>
        <p:nvSpPr>
          <p:cNvPr id="4" name="Slide Number Placeholder 3"/>
          <p:cNvSpPr>
            <a:spLocks noGrp="1"/>
          </p:cNvSpPr>
          <p:nvPr>
            <p:ph type="sldNum" sz="quarter" idx="10"/>
          </p:nvPr>
        </p:nvSpPr>
        <p:spPr/>
        <p:txBody>
          <a:bodyPr/>
          <a:lstStyle/>
          <a:p>
            <a:fld id="{23BB7B6E-8753-4AB8-AE07-644F72AE8E58}" type="slidenum">
              <a:rPr lang="en-US" smtClean="0"/>
              <a:t>24</a:t>
            </a:fld>
            <a:endParaRPr lang="en-US"/>
          </a:p>
        </p:txBody>
      </p:sp>
    </p:spTree>
    <p:extLst>
      <p:ext uri="{BB962C8B-B14F-4D97-AF65-F5344CB8AC3E}">
        <p14:creationId xmlns:p14="http://schemas.microsoft.com/office/powerpoint/2010/main" val="13113761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smtClean="0">
                <a:solidFill>
                  <a:schemeClr val="tx1"/>
                </a:solidFill>
                <a:latin typeface="+mn-lt"/>
                <a:ea typeface="+mn-ea"/>
                <a:cs typeface="+mn-cs"/>
              </a:rPr>
              <a:t>DeBrief</a:t>
            </a:r>
            <a:r>
              <a:rPr lang="en-US" sz="1200" b="0" i="0" u="none" strike="noStrike" kern="1200" baseline="0" dirty="0" smtClean="0">
                <a:solidFill>
                  <a:schemeClr val="tx1"/>
                </a:solidFill>
                <a:latin typeface="+mn-lt"/>
                <a:ea typeface="+mn-ea"/>
                <a:cs typeface="+mn-cs"/>
              </a:rPr>
              <a:t>:</a:t>
            </a:r>
          </a:p>
          <a:p>
            <a:r>
              <a:rPr lang="en-US" sz="1200" b="1" i="0" u="none" strike="noStrike" kern="1200" baseline="0" dirty="0" smtClean="0">
                <a:solidFill>
                  <a:schemeClr val="tx1"/>
                </a:solidFill>
                <a:latin typeface="+mn-lt"/>
                <a:ea typeface="+mn-ea"/>
                <a:cs typeface="+mn-cs"/>
              </a:rPr>
              <a:t>Part 1: Using Point-to-Point Channels</a:t>
            </a:r>
          </a:p>
          <a:p>
            <a:r>
              <a:rPr lang="en-US" sz="1200" b="0" i="0" u="none" strike="noStrike" kern="1200" baseline="0" dirty="0" smtClean="0">
                <a:solidFill>
                  <a:schemeClr val="tx1"/>
                </a:solidFill>
                <a:latin typeface="+mn-lt"/>
                <a:ea typeface="+mn-ea"/>
                <a:cs typeface="+mn-cs"/>
              </a:rPr>
              <a:t>Spring boot d=integration</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Code</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Domain: account</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Service: </a:t>
            </a:r>
            <a:r>
              <a:rPr lang="en-US" sz="1200" b="0" i="0" u="none" strike="noStrike" kern="1200" baseline="0" dirty="0" err="1" smtClean="0">
                <a:solidFill>
                  <a:schemeClr val="tx1"/>
                </a:solidFill>
                <a:latin typeface="+mn-lt"/>
                <a:ea typeface="+mn-ea"/>
                <a:cs typeface="+mn-cs"/>
              </a:rPr>
              <a:t>AccountService.accrueInterest</a:t>
            </a:r>
            <a:r>
              <a:rPr lang="en-US" sz="1200" b="0" i="0" u="none" strike="noStrike" kern="1200" baseline="0" dirty="0" smtClean="0">
                <a:solidFill>
                  <a:schemeClr val="tx1"/>
                </a:solidFill>
                <a:latin typeface="+mn-lt"/>
                <a:ea typeface="+mn-ea"/>
                <a:cs typeface="+mn-cs"/>
              </a:rPr>
              <a:t>(Account a)</a:t>
            </a:r>
          </a:p>
          <a:p>
            <a:pPr marL="17145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Config</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IntegrationConfiguration</a:t>
            </a: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Spring Integration Components</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Point-Point direct channel, </a:t>
            </a:r>
            <a:r>
              <a:rPr lang="en-US" sz="1200" b="0" i="0" u="none" strike="noStrike" kern="1200" baseline="0" dirty="0" err="1" smtClean="0">
                <a:solidFill>
                  <a:schemeClr val="tx1"/>
                </a:solidFill>
                <a:latin typeface="+mn-lt"/>
                <a:ea typeface="+mn-ea"/>
                <a:cs typeface="+mn-cs"/>
              </a:rPr>
              <a:t>AccountChannel</a:t>
            </a: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Service Activator talk to </a:t>
            </a:r>
            <a:r>
              <a:rPr lang="en-US" sz="1200" b="0" i="0" u="none" strike="noStrike" kern="1200" baseline="0" dirty="0" err="1" smtClean="0">
                <a:solidFill>
                  <a:schemeClr val="tx1"/>
                </a:solidFill>
                <a:latin typeface="+mn-lt"/>
                <a:ea typeface="+mn-ea"/>
                <a:cs typeface="+mn-cs"/>
              </a:rPr>
              <a:t>ProcessAccount.accrueInterest</a:t>
            </a:r>
            <a:r>
              <a:rPr lang="en-US" sz="1200" b="0" i="0" u="none" strike="noStrike" kern="1200" baseline="0" dirty="0" smtClean="0">
                <a:solidFill>
                  <a:schemeClr val="tx1"/>
                </a:solidFill>
                <a:latin typeface="+mn-lt"/>
                <a:ea typeface="+mn-ea"/>
                <a:cs typeface="+mn-cs"/>
              </a:rPr>
              <a:t>()</a:t>
            </a:r>
          </a:p>
          <a:p>
            <a:pPr mar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Add header to </a:t>
            </a:r>
            <a:r>
              <a:rPr lang="en-US" sz="1200" b="0" i="0" u="none" strike="noStrike" kern="1200" baseline="0" dirty="0" err="1" smtClean="0">
                <a:solidFill>
                  <a:schemeClr val="tx1"/>
                </a:solidFill>
                <a:latin typeface="+mn-lt"/>
                <a:ea typeface="+mn-ea"/>
                <a:cs typeface="+mn-cs"/>
              </a:rPr>
              <a:t>msg</a:t>
            </a:r>
            <a:endParaRPr lang="en-US" sz="1200" b="0" i="0" u="none" strike="noStrike" kern="1200" baseline="0" dirty="0" smtClean="0">
              <a:solidFill>
                <a:schemeClr val="tx1"/>
              </a:solidFill>
              <a:latin typeface="+mn-lt"/>
              <a:ea typeface="+mn-ea"/>
              <a:cs typeface="+mn-cs"/>
            </a:endParaRPr>
          </a:p>
          <a:p>
            <a:pPr mar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indent="0">
              <a:buFont typeface="Arial" panose="020B0604020202020204" pitchFamily="34" charset="0"/>
              <a:buNone/>
            </a:pPr>
            <a:r>
              <a:rPr lang="en-US" sz="1200" b="1" i="0" u="none" strike="noStrike" kern="1200" baseline="0" dirty="0" smtClean="0">
                <a:solidFill>
                  <a:schemeClr val="tx1"/>
                </a:solidFill>
                <a:latin typeface="+mn-lt"/>
                <a:ea typeface="+mn-ea"/>
                <a:cs typeface="+mn-cs"/>
              </a:rPr>
              <a:t>Run</a:t>
            </a:r>
            <a:r>
              <a:rPr lang="en-US" sz="1200" b="0" i="0" u="none" strike="noStrike" kern="1200" baseline="0" dirty="0" smtClean="0">
                <a:solidFill>
                  <a:schemeClr val="tx1"/>
                </a:solidFill>
                <a:latin typeface="+mn-lt"/>
                <a:ea typeface="+mn-ea"/>
                <a:cs typeface="+mn-cs"/>
              </a:rPr>
              <a:t>: as java app from main, displays original and updated balance after accruing interest</a:t>
            </a:r>
          </a:p>
          <a:p>
            <a:endParaRPr lang="en-US"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Part 2: Adding a Publish-Subscribe Channel</a:t>
            </a:r>
          </a:p>
          <a:p>
            <a:r>
              <a:rPr lang="en-US" sz="1200" b="0" i="0" u="none" strike="noStrike" kern="1200" baseline="0" dirty="0" smtClean="0">
                <a:solidFill>
                  <a:schemeClr val="tx1"/>
                </a:solidFill>
                <a:latin typeface="+mn-lt"/>
                <a:ea typeface="+mn-ea"/>
                <a:cs typeface="+mn-cs"/>
              </a:rPr>
              <a:t>Use part 1 as starting point</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If don’t get error due to no </a:t>
            </a:r>
            <a:r>
              <a:rPr lang="en-US" sz="1200" b="0" i="0" u="none" strike="noStrike" kern="1200" baseline="0" dirty="0" err="1" smtClean="0">
                <a:solidFill>
                  <a:schemeClr val="tx1"/>
                </a:solidFill>
                <a:latin typeface="+mn-lt"/>
                <a:ea typeface="+mn-ea"/>
                <a:cs typeface="+mn-cs"/>
              </a:rPr>
              <a:t>poller</a:t>
            </a: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Then misspelled bean name in either configuration or </a:t>
            </a:r>
            <a:r>
              <a:rPr lang="en-US" sz="1200" b="0" i="0" u="none" strike="noStrike" kern="1200" baseline="0" dirty="0" err="1" smtClean="0">
                <a:solidFill>
                  <a:schemeClr val="tx1"/>
                </a:solidFill>
                <a:latin typeface="+mn-lt"/>
                <a:ea typeface="+mn-ea"/>
                <a:cs typeface="+mn-cs"/>
              </a:rPr>
              <a:t>getBean</a:t>
            </a:r>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With Auto-configuration will look on class path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See Spring Integration</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Create a channel, defaults to </a:t>
            </a:r>
            <a:r>
              <a:rPr lang="en-US" sz="1200" b="0" i="0" u="none" strike="noStrike" kern="1200" baseline="0" dirty="0" err="1" smtClean="0">
                <a:solidFill>
                  <a:schemeClr val="tx1"/>
                </a:solidFill>
                <a:latin typeface="+mn-lt"/>
                <a:ea typeface="+mn-ea"/>
                <a:cs typeface="+mn-cs"/>
              </a:rPr>
              <a:t>DirectChannel</a:t>
            </a:r>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Modify Service I/F and </a:t>
            </a:r>
            <a:r>
              <a:rPr lang="en-US" sz="1200" b="0" i="0" u="none" strike="noStrike" kern="1200" baseline="0" dirty="0" err="1" smtClean="0">
                <a:solidFill>
                  <a:schemeClr val="tx1"/>
                </a:solidFill>
                <a:latin typeface="+mn-lt"/>
                <a:ea typeface="+mn-ea"/>
                <a:cs typeface="+mn-cs"/>
              </a:rPr>
              <a:t>impl</a:t>
            </a:r>
            <a:r>
              <a:rPr lang="en-US" sz="1200" b="0" i="0" u="none" strike="noStrike" kern="1200" baseline="0" dirty="0" smtClean="0">
                <a:solidFill>
                  <a:schemeClr val="tx1"/>
                </a:solidFill>
                <a:latin typeface="+mn-lt"/>
                <a:ea typeface="+mn-ea"/>
                <a:cs typeface="+mn-cs"/>
              </a:rPr>
              <a:t> to return updated account</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services (I/F and </a:t>
            </a:r>
            <a:r>
              <a:rPr lang="en-US" sz="1200" b="0" i="0" u="none" strike="noStrike" kern="1200" baseline="0" dirty="0" err="1" smtClean="0">
                <a:solidFill>
                  <a:schemeClr val="tx1"/>
                </a:solidFill>
                <a:latin typeface="+mn-lt"/>
                <a:ea typeface="+mn-ea"/>
                <a:cs typeface="+mn-cs"/>
              </a:rPr>
              <a:t>impl</a:t>
            </a:r>
            <a:r>
              <a:rPr lang="en-US" sz="1200" b="0" i="0" u="none" strike="noStrike" kern="1200" baseline="0" dirty="0" smtClean="0">
                <a:solidFill>
                  <a:schemeClr val="tx1"/>
                </a:solidFill>
                <a:latin typeface="+mn-lt"/>
                <a:ea typeface="+mn-ea"/>
                <a:cs typeface="+mn-cs"/>
              </a:rPr>
              <a:t>) for Audi and Email service</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Both take the modified account</a:t>
            </a: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Update Java Configuration</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@Bean method to create the email and the audit service</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Make </a:t>
            </a:r>
            <a:r>
              <a:rPr lang="en-US" sz="1200" b="0" i="0" u="none" strike="noStrike" kern="1200" baseline="0" dirty="0" err="1" smtClean="0">
                <a:solidFill>
                  <a:schemeClr val="tx1"/>
                </a:solidFill>
                <a:latin typeface="+mn-lt"/>
                <a:ea typeface="+mn-ea"/>
                <a:cs typeface="+mn-cs"/>
              </a:rPr>
              <a:t>changedAccountChannel</a:t>
            </a:r>
            <a:r>
              <a:rPr lang="en-US" sz="1200" b="0" i="0" u="none" strike="noStrike" kern="1200" baseline="0" dirty="0" smtClean="0">
                <a:solidFill>
                  <a:schemeClr val="tx1"/>
                </a:solidFill>
                <a:latin typeface="+mn-lt"/>
                <a:ea typeface="+mn-ea"/>
                <a:cs typeface="+mn-cs"/>
              </a:rPr>
              <a:t> bean</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Make it a Publish Subscribe channel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Write a @Bean </a:t>
            </a:r>
            <a:r>
              <a:rPr lang="en-US" sz="1200" b="0" i="0" u="none" strike="noStrike" kern="1200" baseline="0" dirty="0" err="1" smtClean="0">
                <a:solidFill>
                  <a:schemeClr val="tx1"/>
                </a:solidFill>
                <a:latin typeface="+mn-lt"/>
                <a:ea typeface="+mn-ea"/>
                <a:cs typeface="+mn-cs"/>
              </a:rPr>
              <a:t>serviceActivator</a:t>
            </a:r>
            <a:r>
              <a:rPr lang="en-US" sz="1200" b="0" i="0" u="none" strike="noStrike" kern="1200" baseline="0" dirty="0" smtClean="0">
                <a:solidFill>
                  <a:schemeClr val="tx1"/>
                </a:solidFill>
                <a:latin typeface="+mn-lt"/>
                <a:ea typeface="+mn-ea"/>
                <a:cs typeface="+mn-cs"/>
              </a:rPr>
              <a:t> configurator for both the   email and the audit service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Set </a:t>
            </a:r>
            <a:r>
              <a:rPr lang="en-US" sz="1200" b="0" i="0" u="none" strike="noStrike" kern="1200" baseline="0" dirty="0" err="1" smtClean="0">
                <a:solidFill>
                  <a:schemeClr val="tx1"/>
                </a:solidFill>
                <a:latin typeface="+mn-lt"/>
                <a:ea typeface="+mn-ea"/>
                <a:cs typeface="+mn-cs"/>
              </a:rPr>
              <a:t>changedAccountChannel</a:t>
            </a:r>
            <a:r>
              <a:rPr lang="en-US" sz="1200" b="0" i="0" u="none" strike="noStrike" kern="1200" baseline="0" dirty="0" smtClean="0">
                <a:solidFill>
                  <a:schemeClr val="tx1"/>
                </a:solidFill>
                <a:latin typeface="+mn-lt"/>
                <a:ea typeface="+mn-ea"/>
                <a:cs typeface="+mn-cs"/>
              </a:rPr>
              <a:t> as the input channel</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Have existing </a:t>
            </a:r>
            <a:r>
              <a:rPr lang="en-US" sz="1200" b="0" i="0" u="none" strike="noStrike" kern="1200" baseline="0" dirty="0" err="1" smtClean="0">
                <a:solidFill>
                  <a:schemeClr val="tx1"/>
                </a:solidFill>
                <a:latin typeface="+mn-lt"/>
                <a:ea typeface="+mn-ea"/>
                <a:cs typeface="+mn-cs"/>
              </a:rPr>
              <a:t>serviceActivator</a:t>
            </a:r>
            <a:r>
              <a:rPr lang="en-US" sz="1200" b="0" i="0" u="none" strike="noStrike" kern="1200" baseline="0" dirty="0" smtClean="0">
                <a:solidFill>
                  <a:schemeClr val="tx1"/>
                </a:solidFill>
                <a:latin typeface="+mn-lt"/>
                <a:ea typeface="+mn-ea"/>
                <a:cs typeface="+mn-cs"/>
              </a:rPr>
              <a:t> for </a:t>
            </a:r>
            <a:r>
              <a:rPr lang="en-US" sz="1200" b="0" i="0" u="none" strike="noStrike" kern="1200" baseline="0" dirty="0" err="1" smtClean="0">
                <a:solidFill>
                  <a:schemeClr val="tx1"/>
                </a:solidFill>
                <a:latin typeface="+mn-lt"/>
                <a:ea typeface="+mn-ea"/>
                <a:cs typeface="+mn-cs"/>
              </a:rPr>
              <a:t>accountChannel</a:t>
            </a:r>
            <a:r>
              <a:rPr lang="en-US" sz="1200" b="0" i="0" u="none" strike="noStrike" kern="1200" baseline="0" dirty="0" smtClean="0">
                <a:solidFill>
                  <a:schemeClr val="tx1"/>
                </a:solidFill>
                <a:latin typeface="+mn-lt"/>
                <a:ea typeface="+mn-ea"/>
                <a:cs typeface="+mn-cs"/>
              </a:rPr>
              <a:t> call </a:t>
            </a:r>
            <a:r>
              <a:rPr lang="en-US" sz="1200" b="0" i="0" u="none" strike="noStrike" kern="1200" baseline="0" dirty="0" err="1" smtClean="0">
                <a:solidFill>
                  <a:schemeClr val="tx1"/>
                </a:solidFill>
                <a:latin typeface="+mn-lt"/>
                <a:ea typeface="+mn-ea"/>
                <a:cs typeface="+mn-cs"/>
              </a:rPr>
              <a:t>accrueInterest</a:t>
            </a:r>
            <a:r>
              <a:rPr lang="en-US" sz="1200" b="0" i="0" u="none" strike="noStrike" kern="1200" baseline="0" dirty="0" smtClean="0">
                <a:solidFill>
                  <a:schemeClr val="tx1"/>
                </a:solidFill>
                <a:latin typeface="+mn-lt"/>
                <a:ea typeface="+mn-ea"/>
                <a:cs typeface="+mn-cs"/>
              </a:rPr>
              <a:t>,</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Capture returned </a:t>
            </a:r>
            <a:r>
              <a:rPr lang="en-US" sz="1200" b="0" i="0" u="none" strike="noStrike" kern="1200" baseline="0" dirty="0" err="1" smtClean="0">
                <a:solidFill>
                  <a:schemeClr val="tx1"/>
                </a:solidFill>
                <a:latin typeface="+mn-lt"/>
                <a:ea typeface="+mn-ea"/>
                <a:cs typeface="+mn-cs"/>
              </a:rPr>
              <a:t>ServiceActivatingHandler</a:t>
            </a:r>
            <a:r>
              <a:rPr lang="en-US" sz="1200" b="0" i="0" u="none" strike="noStrike" kern="1200" baseline="0" dirty="0" smtClean="0">
                <a:solidFill>
                  <a:schemeClr val="tx1"/>
                </a:solidFill>
                <a:latin typeface="+mn-lt"/>
                <a:ea typeface="+mn-ea"/>
                <a:cs typeface="+mn-cs"/>
              </a:rPr>
              <a:t>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Set returned </a:t>
            </a:r>
            <a:r>
              <a:rPr lang="en-US" sz="1200" b="0" i="0" u="none" strike="noStrike" kern="1200" baseline="0" dirty="0" err="1" smtClean="0">
                <a:solidFill>
                  <a:schemeClr val="tx1"/>
                </a:solidFill>
                <a:latin typeface="+mn-lt"/>
                <a:ea typeface="+mn-ea"/>
                <a:cs typeface="+mn-cs"/>
              </a:rPr>
              <a:t>ServiceActivatingHandler</a:t>
            </a:r>
            <a:r>
              <a:rPr lang="en-US" sz="1200" b="0" i="0" u="none" strike="noStrike" kern="1200" baseline="0" dirty="0" smtClean="0">
                <a:solidFill>
                  <a:schemeClr val="tx1"/>
                </a:solidFill>
                <a:latin typeface="+mn-lt"/>
                <a:ea typeface="+mn-ea"/>
                <a:cs typeface="+mn-cs"/>
              </a:rPr>
              <a:t> with output channel </a:t>
            </a:r>
            <a:r>
              <a:rPr lang="en-US" sz="1200" b="0" i="0" u="none" strike="noStrike" kern="1200" baseline="0" dirty="0" err="1" smtClean="0">
                <a:solidFill>
                  <a:schemeClr val="tx1"/>
                </a:solidFill>
                <a:latin typeface="+mn-lt"/>
                <a:ea typeface="+mn-ea"/>
                <a:cs typeface="+mn-cs"/>
              </a:rPr>
              <a:t>changedAccountChannel</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And return the </a:t>
            </a:r>
            <a:r>
              <a:rPr lang="en-US" sz="1200" b="0" i="0" u="none" strike="noStrike" kern="1200" baseline="0" dirty="0" err="1" smtClean="0">
                <a:solidFill>
                  <a:schemeClr val="tx1"/>
                </a:solidFill>
                <a:latin typeface="+mn-lt"/>
                <a:ea typeface="+mn-ea"/>
                <a:cs typeface="+mn-cs"/>
              </a:rPr>
              <a:t>serviceActivatingHandler</a:t>
            </a:r>
            <a:endParaRPr lang="en-US" sz="1200" b="0" i="0" u="none" strike="noStrike" kern="1200" baseline="0" dirty="0" smtClean="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1" i="0" u="none" strike="noStrike" kern="1200" baseline="0" dirty="0" smtClean="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0" u="none" strike="noStrike" kern="1200" baseline="0" dirty="0" smtClean="0">
                <a:solidFill>
                  <a:schemeClr val="tx1"/>
                </a:solidFill>
                <a:latin typeface="+mn-lt"/>
                <a:ea typeface="+mn-ea"/>
                <a:cs typeface="+mn-cs"/>
              </a:rPr>
              <a:t>Run</a:t>
            </a:r>
            <a:r>
              <a:rPr lang="en-US" sz="1200" b="0" i="0" u="none" strike="noStrike" kern="1200" baseline="0" dirty="0" smtClean="0">
                <a:solidFill>
                  <a:schemeClr val="tx1"/>
                </a:solidFill>
                <a:latin typeface="+mn-lt"/>
                <a:ea typeface="+mn-ea"/>
                <a:cs typeface="+mn-cs"/>
              </a:rPr>
              <a:t>: as java app from main, displays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original and updated balance after accruing interest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Email service getting updated account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Audit service passing 1</a:t>
            </a:r>
            <a:r>
              <a:rPr lang="en-US" sz="1200" b="0" i="0" u="none" strike="noStrike" kern="1200" baseline="30000" dirty="0" smtClean="0">
                <a:solidFill>
                  <a:schemeClr val="tx1"/>
                </a:solidFill>
                <a:latin typeface="+mn-lt"/>
                <a:ea typeface="+mn-ea"/>
                <a:cs typeface="+mn-cs"/>
              </a:rPr>
              <a:t>st</a:t>
            </a:r>
            <a:r>
              <a:rPr lang="en-US" sz="1200" b="0" i="0" u="none" strike="noStrike" kern="1200" baseline="0" dirty="0" smtClean="0">
                <a:solidFill>
                  <a:schemeClr val="tx1"/>
                </a:solidFill>
                <a:latin typeface="+mn-lt"/>
                <a:ea typeface="+mn-ea"/>
                <a:cs typeface="+mn-cs"/>
              </a:rPr>
              <a:t> account and failing the 2</a:t>
            </a:r>
            <a:r>
              <a:rPr lang="en-US" sz="1200" b="0" i="0" u="none" strike="noStrike" kern="1200" baseline="30000" dirty="0" smtClean="0">
                <a:solidFill>
                  <a:schemeClr val="tx1"/>
                </a:solidFill>
                <a:latin typeface="+mn-lt"/>
                <a:ea typeface="+mn-ea"/>
                <a:cs typeface="+mn-cs"/>
              </a:rPr>
              <a:t>nd</a:t>
            </a:r>
            <a:r>
              <a:rPr lang="en-US" sz="1200" b="0" i="0" u="none" strike="noStrike" kern="1200" baseline="0" dirty="0" smtClean="0">
                <a:solidFill>
                  <a:schemeClr val="tx1"/>
                </a:solidFill>
                <a:latin typeface="+mn-lt"/>
                <a:ea typeface="+mn-ea"/>
                <a:cs typeface="+mn-cs"/>
              </a:rPr>
              <a:t> one</a:t>
            </a: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3BB7B6E-8753-4AB8-AE07-644F72AE8E58}" type="slidenum">
              <a:rPr lang="en-US" smtClean="0"/>
              <a:t>25</a:t>
            </a:fld>
            <a:endParaRPr lang="en-US"/>
          </a:p>
        </p:txBody>
      </p:sp>
    </p:spTree>
    <p:extLst>
      <p:ext uri="{BB962C8B-B14F-4D97-AF65-F5344CB8AC3E}">
        <p14:creationId xmlns:p14="http://schemas.microsoft.com/office/powerpoint/2010/main" val="29653543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26</a:t>
            </a:fld>
            <a:endParaRPr lang="en-US"/>
          </a:p>
        </p:txBody>
      </p:sp>
    </p:spTree>
    <p:extLst>
      <p:ext uri="{BB962C8B-B14F-4D97-AF65-F5344CB8AC3E}">
        <p14:creationId xmlns:p14="http://schemas.microsoft.com/office/powerpoint/2010/main" val="196307594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SETUP: Have open in browser</a:t>
            </a:r>
          </a:p>
          <a:p>
            <a:endParaRPr lang="en-US" dirty="0" smtClean="0"/>
          </a:p>
          <a:p>
            <a:r>
              <a:rPr lang="en-US" dirty="0" smtClean="0"/>
              <a:t>Lab 7 ExtraInfoLap07MsgFlow.jpeg,</a:t>
            </a:r>
          </a:p>
          <a:p>
            <a:pPr marL="171450" indent="-171450">
              <a:buFont typeface="Arial" panose="020B0604020202020204" pitchFamily="34" charset="0"/>
              <a:buChar char="•"/>
            </a:pPr>
            <a:r>
              <a:rPr lang="en-US" dirty="0" smtClean="0"/>
              <a:t>Direct student to it in their lab manuals</a:t>
            </a:r>
            <a:r>
              <a:rPr lang="en-US" baseline="0" dirty="0" smtClean="0"/>
              <a:t> </a:t>
            </a:r>
          </a:p>
          <a:p>
            <a:pPr marL="628650" lvl="1" indent="-171450">
              <a:buFont typeface="Arial" panose="020B0604020202020204" pitchFamily="34" charset="0"/>
              <a:buChar char="•"/>
            </a:pPr>
            <a:r>
              <a:rPr lang="en-US" baseline="0" dirty="0" smtClean="0"/>
              <a:t>BEFORE starting 1</a:t>
            </a:r>
            <a:r>
              <a:rPr lang="en-US" baseline="30000" dirty="0" smtClean="0"/>
              <a:t>st</a:t>
            </a:r>
            <a:r>
              <a:rPr lang="en-US" baseline="0" dirty="0" smtClean="0"/>
              <a:t> modules, Spring Integration Endpoints</a:t>
            </a:r>
          </a:p>
          <a:p>
            <a:pPr marL="171450" lvl="0" indent="-171450">
              <a:buFont typeface="Arial" panose="020B0604020202020204" pitchFamily="34" charset="0"/>
              <a:buChar char="•"/>
            </a:pPr>
            <a:r>
              <a:rPr lang="en-US" dirty="0" err="1" smtClean="0"/>
              <a:t>ExtraInfo</a:t>
            </a:r>
            <a:r>
              <a:rPr lang="en-US" baseline="0" dirty="0" err="1" smtClean="0"/>
              <a:t>MapReduceDiagram</a:t>
            </a:r>
            <a:r>
              <a:rPr lang="en-US" baseline="0" dirty="0" smtClean="0"/>
              <a:t>: needed for Hadoop module</a:t>
            </a:r>
            <a:endParaRPr lang="en-US" dirty="0" smtClean="0"/>
          </a:p>
          <a:p>
            <a:pPr marL="171450" indent="-171450">
              <a:buFont typeface="Arial" panose="020B0604020202020204" pitchFamily="34" charset="0"/>
              <a:buChar char="•"/>
            </a:pPr>
            <a:r>
              <a:rPr lang="en-US" dirty="0" smtClean="0"/>
              <a:t>Spring XD have server and </a:t>
            </a:r>
            <a:r>
              <a:rPr lang="en-US" dirty="0" err="1" smtClean="0"/>
              <a:t>cmd</a:t>
            </a:r>
            <a:r>
              <a:rPr lang="en-US" dirty="0" smtClean="0"/>
              <a:t> up and running (see setup for lab 8)</a:t>
            </a:r>
          </a:p>
          <a:p>
            <a:pPr marL="628650" lvl="1" indent="-171450">
              <a:buFont typeface="Arial" panose="020B0604020202020204" pitchFamily="34" charset="0"/>
              <a:buChar char="•"/>
            </a:pPr>
            <a:r>
              <a:rPr lang="en-US" dirty="0" smtClean="0"/>
              <a:t>So can do a "module list" command to see available modules </a:t>
            </a:r>
          </a:p>
          <a:p>
            <a:pPr marL="1085850" lvl="2" indent="-171450">
              <a:buFont typeface="Arial" panose="020B0604020202020204" pitchFamily="34" charset="0"/>
              <a:buChar char="•"/>
            </a:pPr>
            <a:r>
              <a:rPr lang="en-US" dirty="0" smtClean="0"/>
              <a:t>Leave it up  to show it while going through each slide in Spring XD Module Overview </a:t>
            </a:r>
          </a:p>
          <a:p>
            <a:endParaRPr lang="en-US" dirty="0" smtClean="0"/>
          </a:p>
          <a:p>
            <a:r>
              <a:rPr lang="en-US" dirty="0" smtClean="0"/>
              <a:t>Websites:</a:t>
            </a:r>
          </a:p>
          <a:p>
            <a:pPr marL="171450" indent="-171450">
              <a:lnSpc>
                <a:spcPts val="1100"/>
              </a:lnSpc>
              <a:buFont typeface="Arial" panose="020B0604020202020204" pitchFamily="34" charset="0"/>
              <a:buChar char="•"/>
              <a:tabLst/>
            </a:pPr>
            <a:r>
              <a:rPr lang="en-US" dirty="0" err="1" smtClean="0"/>
              <a:t>Haddop</a:t>
            </a:r>
            <a:r>
              <a:rPr lang="en-US" dirty="0" smtClean="0"/>
              <a:t> </a:t>
            </a:r>
            <a:r>
              <a:rPr lang="en-US" altLang="zh-CN" sz="1200" dirty="0" smtClean="0">
                <a:solidFill>
                  <a:srgbClr val="010101"/>
                </a:solidFill>
                <a:latin typeface="MS Shell Dlg" pitchFamily="18" charset="0"/>
                <a:cs typeface="MS Shell Dlg" pitchFamily="18" charset="0"/>
              </a:rPr>
              <a:t>Google</a:t>
            </a:r>
            <a:r>
              <a:rPr lang="en-US" altLang="zh-CN" sz="1200" dirty="0" smtClean="0">
                <a:latin typeface="Times New Roman" pitchFamily="18" charset="0"/>
                <a:cs typeface="Times New Roman" pitchFamily="18" charset="0"/>
              </a:rPr>
              <a:t> </a:t>
            </a:r>
            <a:r>
              <a:rPr lang="en-US" altLang="zh-CN" sz="1200" dirty="0" smtClean="0">
                <a:solidFill>
                  <a:srgbClr val="010101"/>
                </a:solidFill>
                <a:latin typeface="MS Shell Dlg" pitchFamily="18" charset="0"/>
                <a:cs typeface="MS Shell Dlg" pitchFamily="18" charset="0"/>
              </a:rPr>
              <a:t>paper</a:t>
            </a:r>
            <a:r>
              <a:rPr lang="en-US" altLang="zh-CN" sz="1200" dirty="0" smtClean="0">
                <a:latin typeface="Times New Roman" pitchFamily="18" charset="0"/>
                <a:cs typeface="Times New Roman" pitchFamily="18" charset="0"/>
              </a:rPr>
              <a:t> bad</a:t>
            </a:r>
            <a:r>
              <a:rPr lang="en-US" altLang="zh-CN" sz="1200" baseline="0" dirty="0" smtClean="0">
                <a:latin typeface="Times New Roman" pitchFamily="18" charset="0"/>
                <a:cs typeface="Times New Roman" pitchFamily="18" charset="0"/>
              </a:rPr>
              <a:t> link in mats: good link </a:t>
            </a:r>
            <a:r>
              <a:rPr lang="en-US" altLang="zh-CN" sz="1200" dirty="0" smtClean="0">
                <a:solidFill>
                  <a:srgbClr val="010101"/>
                </a:solidFill>
                <a:latin typeface="MS Shell Dlg" pitchFamily="18" charset="0"/>
                <a:cs typeface="MS Shell Dlg" pitchFamily="18" charset="0"/>
              </a:rPr>
              <a:t>at 	</a:t>
            </a:r>
            <a:r>
              <a:rPr lang="en-US" altLang="zh-CN" sz="1200" dirty="0" smtClean="0">
                <a:solidFill>
                  <a:srgbClr val="010101"/>
                </a:solidFill>
                <a:latin typeface="MS Shell Dlg" pitchFamily="18" charset="0"/>
                <a:cs typeface="MS Shell Dlg" pitchFamily="18" charset="0"/>
                <a:hlinkClick r:id="rId3"/>
              </a:rPr>
              <a:t>https://static.googleusercontent.com/media/research.google.com/en//archive/mapreduce-osdi04.pdf</a:t>
            </a:r>
            <a:endParaRPr lang="en-US" altLang="zh-CN" sz="1200" dirty="0" smtClean="0">
              <a:solidFill>
                <a:srgbClr val="010101"/>
              </a:solidFill>
              <a:latin typeface="MS Shell Dlg" pitchFamily="18" charset="0"/>
              <a:cs typeface="MS Shell Dlg" pitchFamily="18" charset="0"/>
            </a:endParaRPr>
          </a:p>
          <a:p>
            <a:pPr marL="171450" indent="-171450">
              <a:lnSpc>
                <a:spcPts val="1100"/>
              </a:lnSpc>
              <a:buFont typeface="Arial" panose="020B0604020202020204" pitchFamily="34" charset="0"/>
              <a:buChar char="•"/>
              <a:tabLst/>
            </a:pPr>
            <a:r>
              <a:rPr lang="en-US" dirty="0" err="1" smtClean="0"/>
              <a:t>Haddop</a:t>
            </a:r>
            <a:r>
              <a:rPr lang="en-US" dirty="0" smtClean="0"/>
              <a:t> </a:t>
            </a:r>
            <a:r>
              <a:rPr lang="en-US" sz="1200" dirty="0" smtClean="0"/>
              <a:t>History table at : </a:t>
            </a:r>
            <a:r>
              <a:rPr lang="en-US" sz="1200" dirty="0" smtClean="0">
                <a:hlinkClick r:id="rId4"/>
              </a:rPr>
              <a:t>https://en.wikipedia.org/wiki/Apache_Hadoop</a:t>
            </a:r>
            <a:r>
              <a:rPr lang="en-US" sz="1200" dirty="0" smtClean="0"/>
              <a:t> </a:t>
            </a:r>
          </a:p>
          <a:p>
            <a:pPr marL="171450" indent="-171450">
              <a:lnSpc>
                <a:spcPts val="1100"/>
              </a:lnSpc>
              <a:buFont typeface="Arial" panose="020B0604020202020204" pitchFamily="34" charset="0"/>
              <a:buChar char="•"/>
              <a:tabLst/>
            </a:pPr>
            <a:r>
              <a:rPr lang="en-US" altLang="zh-CN" sz="1200" dirty="0" smtClean="0">
                <a:solidFill>
                  <a:srgbClr val="010101"/>
                </a:solidFill>
                <a:latin typeface="MS Shell Dlg" pitchFamily="18" charset="0"/>
                <a:cs typeface="MS Shell Dlg" pitchFamily="18" charset="0"/>
              </a:rPr>
              <a:t>Spring SD Sources : http://docs.spring.io/spring-xd/docs/1.3.0.RELEASE/reference/html/#sources </a:t>
            </a:r>
          </a:p>
          <a:p>
            <a:pPr marL="171450" indent="-171450">
              <a:lnSpc>
                <a:spcPts val="1100"/>
              </a:lnSpc>
              <a:buFont typeface="Arial" panose="020B0604020202020204" pitchFamily="34" charset="0"/>
              <a:buChar char="•"/>
              <a:tabLst/>
            </a:pPr>
            <a:r>
              <a:rPr lang="en-US" altLang="zh-CN" sz="1200" dirty="0" smtClean="0">
                <a:solidFill>
                  <a:srgbClr val="010101"/>
                </a:solidFill>
                <a:latin typeface="MS Shell Dlg" pitchFamily="18" charset="0"/>
                <a:cs typeface="MS Shell Dlg" pitchFamily="18" charset="0"/>
              </a:rPr>
              <a:t>Spring SD Sinks: http://docs.spring.io/spring-xd/docs/1.3.0.RELEASE/reference/html/#sinks </a:t>
            </a:r>
          </a:p>
          <a:p>
            <a:pPr marL="171450" indent="-171450">
              <a:buFont typeface="Arial" panose="020B0604020202020204" pitchFamily="34" charset="0"/>
              <a:buChar char="•"/>
            </a:pPr>
            <a:endParaRPr lang="en-US" dirty="0" smtClean="0"/>
          </a:p>
          <a:p>
            <a:endParaRPr lang="en-US" dirty="0" smtClean="0"/>
          </a:p>
          <a:p>
            <a:endParaRPr lang="en-US" dirty="0" smtClean="0"/>
          </a:p>
          <a:p>
            <a:r>
              <a:rPr lang="en-US" dirty="0" err="1" smtClean="0"/>
              <a:t>Video:Martin</a:t>
            </a:r>
            <a:r>
              <a:rPr lang="en-US" dirty="0" smtClean="0"/>
              <a:t> Fowler at GO 2012 overview of NoSQL databases</a:t>
            </a:r>
          </a:p>
          <a:p>
            <a:pPr marL="285750" indent="-285750">
              <a:buFont typeface="Arial" panose="020B0604020202020204" pitchFamily="34" charset="0"/>
              <a:buChar char="•"/>
            </a:pPr>
            <a:r>
              <a:rPr lang="en-US" dirty="0" smtClean="0"/>
              <a:t>Start at 9:36</a:t>
            </a:r>
          </a:p>
          <a:p>
            <a:pPr marL="285750" indent="-285750">
              <a:buFont typeface="Arial" panose="020B0604020202020204" pitchFamily="34" charset="0"/>
              <a:buChar char="•"/>
            </a:pPr>
            <a:r>
              <a:rPr lang="en-US" dirty="0" smtClean="0"/>
              <a:t>End when done with aggregate types of databases</a:t>
            </a:r>
          </a:p>
          <a:p>
            <a:pPr marL="285750" indent="-285750">
              <a:buFont typeface="Arial" panose="020B0604020202020204" pitchFamily="34" charset="0"/>
              <a:buChar char="•"/>
            </a:pPr>
            <a:r>
              <a:rPr lang="en-US" dirty="0" smtClean="0">
                <a:hlinkClick r:id="rId5"/>
              </a:rPr>
              <a:t>https://www.youtube.com/watch?v=qI_g07C_Q5I</a:t>
            </a:r>
            <a:r>
              <a:rPr lang="en-US" dirty="0" smtClean="0"/>
              <a:t> </a:t>
            </a:r>
          </a:p>
          <a:p>
            <a:pPr>
              <a:lnSpc>
                <a:spcPts val="1000"/>
              </a:lnSpc>
            </a:pPr>
            <a:endParaRPr lang="en-US" altLang="zh-CN" dirty="0" smtClean="0"/>
          </a:p>
          <a:p>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27</a:t>
            </a:fld>
            <a:endParaRPr lang="en-US"/>
          </a:p>
        </p:txBody>
      </p:sp>
    </p:spTree>
    <p:extLst>
      <p:ext uri="{BB962C8B-B14F-4D97-AF65-F5344CB8AC3E}">
        <p14:creationId xmlns:p14="http://schemas.microsoft.com/office/powerpoint/2010/main" val="573715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smtClean="0">
                <a:solidFill>
                  <a:schemeClr val="tx1"/>
                </a:solidFill>
                <a:latin typeface="+mn-lt"/>
                <a:ea typeface="+mn-ea"/>
                <a:cs typeface="+mn-cs"/>
              </a:rPr>
              <a:t>DeBrief</a:t>
            </a:r>
            <a:r>
              <a:rPr lang="en-US" sz="1200" b="0" i="0" u="none" strike="noStrike" kern="1200" baseline="0" dirty="0" smtClean="0">
                <a:solidFill>
                  <a:schemeClr val="tx1"/>
                </a:solidFill>
                <a:latin typeface="+mn-lt"/>
                <a:ea typeface="+mn-ea"/>
                <a:cs typeface="+mn-cs"/>
              </a:rPr>
              <a:t>:</a:t>
            </a:r>
          </a:p>
          <a:p>
            <a:r>
              <a:rPr lang="en-US" sz="1200" b="0" i="0" u="none" strike="noStrike" kern="1200" baseline="0" dirty="0" smtClean="0">
                <a:solidFill>
                  <a:schemeClr val="tx1"/>
                </a:solidFill>
                <a:latin typeface="+mn-lt"/>
                <a:ea typeface="+mn-ea"/>
                <a:cs typeface="+mn-cs"/>
              </a:rPr>
              <a:t>Note is a flow does not have an endpoint, you get an error</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 no subscriber error</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This may be important to </a:t>
            </a:r>
            <a:r>
              <a:rPr lang="en-US" sz="1200" b="0" i="0" u="none" strike="noStrike" kern="1200" baseline="0" dirty="0" err="1" smtClean="0">
                <a:solidFill>
                  <a:schemeClr val="tx1"/>
                </a:solidFill>
                <a:latin typeface="+mn-lt"/>
                <a:ea typeface="+mn-ea"/>
                <a:cs typeface="+mn-cs"/>
              </a:rPr>
              <a:t>knowwhen</a:t>
            </a:r>
            <a:r>
              <a:rPr lang="en-US" sz="1200" b="0" i="0" u="none" strike="noStrike" kern="1200" baseline="0" dirty="0" smtClean="0">
                <a:solidFill>
                  <a:schemeClr val="tx1"/>
                </a:solidFill>
                <a:latin typeface="+mn-lt"/>
                <a:ea typeface="+mn-ea"/>
                <a:cs typeface="+mn-cs"/>
              </a:rPr>
              <a:t> you get errors working with spring-</a:t>
            </a:r>
            <a:r>
              <a:rPr lang="en-US" sz="1200" b="0" i="0" u="none" strike="noStrike" kern="1200" baseline="0" dirty="0" err="1" smtClean="0">
                <a:solidFill>
                  <a:schemeClr val="tx1"/>
                </a:solidFill>
                <a:latin typeface="+mn-lt"/>
                <a:ea typeface="+mn-ea"/>
                <a:cs typeface="+mn-cs"/>
              </a:rPr>
              <a:t>xd</a:t>
            </a:r>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1" i="0" u="none" strike="noStrike" kern="1200" baseline="0" dirty="0" smtClean="0">
                <a:solidFill>
                  <a:schemeClr val="tx1"/>
                </a:solidFill>
                <a:latin typeface="+mn-lt"/>
                <a:ea typeface="+mn-ea"/>
                <a:cs typeface="+mn-cs"/>
              </a:rPr>
              <a:t>SETUP and CONFIG</a:t>
            </a:r>
          </a:p>
          <a:p>
            <a:r>
              <a:rPr lang="en-US" sz="1200" b="0" i="0" u="none" strike="noStrike" kern="1200" baseline="0" dirty="0" smtClean="0">
                <a:solidFill>
                  <a:schemeClr val="tx1"/>
                </a:solidFill>
                <a:latin typeface="+mn-lt"/>
                <a:ea typeface="+mn-ea"/>
                <a:cs typeface="+mn-cs"/>
              </a:rPr>
              <a:t>Start and configure externals: database: \</a:t>
            </a:r>
            <a:r>
              <a:rPr lang="en-US" sz="1200" b="0" i="0" u="none" strike="noStrike" kern="1200" baseline="0" dirty="0" err="1" smtClean="0">
                <a:solidFill>
                  <a:schemeClr val="tx1"/>
                </a:solidFill>
                <a:latin typeface="+mn-lt"/>
                <a:ea typeface="+mn-ea"/>
                <a:cs typeface="+mn-cs"/>
              </a:rPr>
              <a:t>advspring</a:t>
            </a:r>
            <a:r>
              <a:rPr lang="en-US" sz="1200" b="0" i="0" u="none" strike="noStrike" kern="1200" baseline="0" dirty="0" smtClean="0">
                <a:solidFill>
                  <a:schemeClr val="tx1"/>
                </a:solidFill>
                <a:latin typeface="+mn-lt"/>
                <a:ea typeface="+mn-ea"/>
                <a:cs typeface="+mn-cs"/>
              </a:rPr>
              <a:t>\lib </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Start database:  java -</a:t>
            </a:r>
            <a:r>
              <a:rPr lang="en-US" sz="1200" b="0" i="0" u="none" strike="noStrike" kern="1200" baseline="0" dirty="0" err="1" smtClean="0">
                <a:solidFill>
                  <a:schemeClr val="tx1"/>
                </a:solidFill>
                <a:latin typeface="+mn-lt"/>
                <a:ea typeface="+mn-ea"/>
                <a:cs typeface="+mn-cs"/>
              </a:rPr>
              <a:t>cp</a:t>
            </a:r>
            <a:r>
              <a:rPr lang="en-US" sz="1200" b="0" i="0" u="none" strike="noStrike" kern="1200" baseline="0" dirty="0" smtClean="0">
                <a:solidFill>
                  <a:schemeClr val="tx1"/>
                </a:solidFill>
                <a:latin typeface="+mn-lt"/>
                <a:ea typeface="+mn-ea"/>
                <a:cs typeface="+mn-cs"/>
              </a:rPr>
              <a:t> hsqldb-2.3.3.jar </a:t>
            </a:r>
            <a:r>
              <a:rPr lang="en-US" sz="1200" b="0" i="0" u="none" strike="noStrike" kern="1200" baseline="0" dirty="0" err="1" smtClean="0">
                <a:solidFill>
                  <a:schemeClr val="tx1"/>
                </a:solidFill>
                <a:latin typeface="+mn-lt"/>
                <a:ea typeface="+mn-ea"/>
                <a:cs typeface="+mn-cs"/>
              </a:rPr>
              <a:t>org.hsqldb.Server</a:t>
            </a:r>
            <a:r>
              <a:rPr lang="en-US" sz="1200" b="0" i="0" u="none" strike="noStrike" kern="1200" baseline="0" dirty="0" smtClean="0">
                <a:solidFill>
                  <a:schemeClr val="tx1"/>
                </a:solidFill>
                <a:latin typeface="+mn-lt"/>
                <a:ea typeface="+mn-ea"/>
                <a:cs typeface="+mn-cs"/>
              </a:rPr>
              <a:t> -database lab07db</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Start GUI DBMS: java -</a:t>
            </a:r>
            <a:r>
              <a:rPr lang="en-US" sz="1200" b="0" i="0" u="none" strike="noStrike" kern="1200" baseline="0" dirty="0" err="1" smtClean="0">
                <a:solidFill>
                  <a:schemeClr val="tx1"/>
                </a:solidFill>
                <a:latin typeface="+mn-lt"/>
                <a:ea typeface="+mn-ea"/>
                <a:cs typeface="+mn-cs"/>
              </a:rPr>
              <a:t>cp</a:t>
            </a:r>
            <a:r>
              <a:rPr lang="en-US" sz="1200" b="0" i="0" u="none" strike="noStrike" kern="1200" baseline="0" dirty="0" smtClean="0">
                <a:solidFill>
                  <a:schemeClr val="tx1"/>
                </a:solidFill>
                <a:latin typeface="+mn-lt"/>
                <a:ea typeface="+mn-ea"/>
                <a:cs typeface="+mn-cs"/>
              </a:rPr>
              <a:t> hsqldb-2.3.3.jar </a:t>
            </a:r>
            <a:r>
              <a:rPr lang="en-US" sz="1200" b="0" i="0" u="none" strike="noStrike" kern="1200" baseline="0" dirty="0" err="1" smtClean="0">
                <a:solidFill>
                  <a:schemeClr val="tx1"/>
                </a:solidFill>
                <a:latin typeface="+mn-lt"/>
                <a:ea typeface="+mn-ea"/>
                <a:cs typeface="+mn-cs"/>
              </a:rPr>
              <a:t>org.hsqldb.util.DatabaseManager</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Create policy table with </a:t>
            </a:r>
            <a:r>
              <a:rPr lang="en-US" sz="1200" b="0" i="0" u="none" strike="noStrike" kern="1200" baseline="0" dirty="0" err="1" smtClean="0">
                <a:solidFill>
                  <a:schemeClr val="tx1"/>
                </a:solidFill>
                <a:latin typeface="+mn-lt"/>
                <a:ea typeface="+mn-ea"/>
                <a:cs typeface="+mn-cs"/>
              </a:rPr>
              <a:t>SQl</a:t>
            </a:r>
            <a:r>
              <a:rPr lang="en-US" sz="1200" b="0" i="0" u="none" strike="noStrike" kern="1200" baseline="0" dirty="0" smtClean="0">
                <a:solidFill>
                  <a:schemeClr val="tx1"/>
                </a:solidFill>
                <a:latin typeface="+mn-lt"/>
                <a:ea typeface="+mn-ea"/>
                <a:cs typeface="+mn-cs"/>
              </a:rPr>
              <a:t> in Lab top of page </a:t>
            </a:r>
            <a:r>
              <a:rPr lang="en-US" sz="1200" b="0" i="0" u="none" strike="noStrike" kern="1200" baseline="0" dirty="0" err="1" smtClean="0">
                <a:solidFill>
                  <a:schemeClr val="tx1"/>
                </a:solidFill>
                <a:latin typeface="+mn-lt"/>
                <a:ea typeface="+mn-ea"/>
                <a:cs typeface="+mn-cs"/>
              </a:rPr>
              <a:t>Page</a:t>
            </a:r>
            <a:r>
              <a:rPr lang="en-US" sz="1200" b="0" i="0" u="none" strike="noStrike" kern="1200" baseline="0" dirty="0" smtClean="0">
                <a:solidFill>
                  <a:schemeClr val="tx1"/>
                </a:solidFill>
                <a:latin typeface="+mn-lt"/>
                <a:ea typeface="+mn-ea"/>
                <a:cs typeface="+mn-cs"/>
              </a:rPr>
              <a:t> 7-3</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u="none" strike="noStrike" kern="1200" baseline="0" dirty="0" smtClean="0">
                <a:solidFill>
                  <a:schemeClr val="tx1"/>
                </a:solidFill>
                <a:latin typeface="+mn-lt"/>
                <a:ea typeface="+mn-ea"/>
                <a:cs typeface="+mn-cs"/>
              </a:rPr>
              <a:t>Import and start the Rate Policy SOAP Web Service</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Import </a:t>
            </a:r>
            <a:r>
              <a:rPr lang="en-US" sz="1200" b="0" i="0" u="none" strike="noStrike" kern="1200" baseline="0" dirty="0" err="1" smtClean="0">
                <a:solidFill>
                  <a:schemeClr val="tx1"/>
                </a:solidFill>
                <a:latin typeface="+mn-lt"/>
                <a:ea typeface="+mn-ea"/>
                <a:cs typeface="+mn-cs"/>
              </a:rPr>
              <a:t>PolicyWebService</a:t>
            </a:r>
            <a:r>
              <a:rPr lang="en-US" sz="1200" b="0" i="0" u="none" strike="noStrike" kern="1200" baseline="0" dirty="0" smtClean="0">
                <a:solidFill>
                  <a:schemeClr val="tx1"/>
                </a:solidFill>
                <a:latin typeface="+mn-lt"/>
                <a:ea typeface="+mn-ea"/>
                <a:cs typeface="+mn-cs"/>
              </a:rPr>
              <a:t> jar file into Eclipse</a:t>
            </a:r>
          </a:p>
          <a:p>
            <a:pPr marL="171450" lvl="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PolicyService.ratePolicy</a:t>
            </a:r>
            <a:r>
              <a:rPr lang="en-US" sz="1200" b="0" i="0" u="none" strike="noStrike" kern="1200" baseline="0" dirty="0" smtClean="0">
                <a:solidFill>
                  <a:schemeClr val="tx1"/>
                </a:solidFill>
                <a:latin typeface="+mn-lt"/>
                <a:ea typeface="+mn-ea"/>
                <a:cs typeface="+mn-cs"/>
              </a:rPr>
              <a:t>() is a JAX-WS SOAP Web service</a:t>
            </a:r>
          </a:p>
          <a:p>
            <a:pPr marL="171450" lvl="0" indent="-171450">
              <a:buFont typeface="Arial" panose="020B0604020202020204" pitchFamily="34" charset="0"/>
              <a:buChar char="•"/>
            </a:pPr>
            <a:r>
              <a:rPr lang="en-US" sz="1200" b="1" i="0" u="none" strike="noStrike" kern="1200" baseline="0" dirty="0" smtClean="0">
                <a:solidFill>
                  <a:schemeClr val="tx1"/>
                </a:solidFill>
                <a:latin typeface="+mn-lt"/>
                <a:ea typeface="+mn-ea"/>
                <a:cs typeface="+mn-cs"/>
              </a:rPr>
              <a:t>Run</a:t>
            </a:r>
            <a:r>
              <a:rPr lang="en-US" sz="1200" b="0" i="0" u="none" strike="noStrike" kern="1200" baseline="0" dirty="0" smtClean="0">
                <a:solidFill>
                  <a:schemeClr val="tx1"/>
                </a:solidFill>
                <a:latin typeface="+mn-lt"/>
                <a:ea typeface="+mn-ea"/>
                <a:cs typeface="+mn-cs"/>
              </a:rPr>
              <a:t> PolicyPublisher.java as Java application to start the Web Service</a:t>
            </a: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b="1" i="0" u="none" strike="noStrike" kern="1200" baseline="0" dirty="0" smtClean="0">
                <a:solidFill>
                  <a:schemeClr val="tx1"/>
                </a:solidFill>
                <a:latin typeface="+mn-lt"/>
                <a:ea typeface="+mn-ea"/>
                <a:cs typeface="+mn-cs"/>
              </a:rPr>
              <a:t>SPRING INIT APP</a:t>
            </a:r>
          </a:p>
          <a:p>
            <a:pPr marL="0" lvl="0" indent="0">
              <a:buFont typeface="Arial" panose="020B0604020202020204" pitchFamily="34" charset="0"/>
              <a:buNone/>
            </a:pPr>
            <a:r>
              <a:rPr lang="en-US" sz="1200" b="0" i="0" u="none" strike="noStrike" kern="1200" baseline="0" dirty="0" smtClean="0">
                <a:solidFill>
                  <a:schemeClr val="tx1"/>
                </a:solidFill>
                <a:latin typeface="+mn-lt"/>
                <a:ea typeface="+mn-ea"/>
                <a:cs typeface="+mn-cs"/>
              </a:rPr>
              <a:t>Spring </a:t>
            </a:r>
            <a:r>
              <a:rPr lang="en-US" sz="1200" b="0" i="0" u="none" strike="noStrike" kern="1200" baseline="0" dirty="0" err="1" smtClean="0">
                <a:solidFill>
                  <a:schemeClr val="tx1"/>
                </a:solidFill>
                <a:latin typeface="+mn-lt"/>
                <a:ea typeface="+mn-ea"/>
                <a:cs typeface="+mn-cs"/>
              </a:rPr>
              <a:t>init</a:t>
            </a:r>
            <a:r>
              <a:rPr lang="en-US" sz="1200" b="0" i="0" u="none" strike="noStrike" kern="1200" baseline="0" dirty="0" smtClean="0">
                <a:solidFill>
                  <a:schemeClr val="tx1"/>
                </a:solidFill>
                <a:latin typeface="+mn-lt"/>
                <a:ea typeface="+mn-ea"/>
                <a:cs typeface="+mn-cs"/>
              </a:rPr>
              <a:t> d=integration</a:t>
            </a:r>
          </a:p>
          <a:p>
            <a:pPr marL="171450" lvl="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Gradle</a:t>
            </a:r>
            <a:r>
              <a:rPr lang="en-US" sz="1200" b="0" i="0" u="none" strike="noStrike" kern="1200" baseline="0" dirty="0" smtClean="0">
                <a:solidFill>
                  <a:schemeClr val="tx1"/>
                </a:solidFill>
                <a:latin typeface="+mn-lt"/>
                <a:ea typeface="+mn-ea"/>
                <a:cs typeface="+mn-cs"/>
              </a:rPr>
              <a:t> add dependencies for </a:t>
            </a:r>
            <a:r>
              <a:rPr lang="en-US" sz="1200" b="0" i="0" u="none" strike="noStrike" kern="1200" baseline="0" dirty="0" err="1" smtClean="0">
                <a:solidFill>
                  <a:schemeClr val="tx1"/>
                </a:solidFill>
                <a:latin typeface="+mn-lt"/>
                <a:ea typeface="+mn-ea"/>
                <a:cs typeface="+mn-cs"/>
              </a:rPr>
              <a:t>hsqldb</a:t>
            </a:r>
            <a:r>
              <a:rPr lang="en-US" sz="1200" b="0" i="0" u="none" strike="noStrike" kern="1200" baseline="0" dirty="0" smtClean="0">
                <a:solidFill>
                  <a:schemeClr val="tx1"/>
                </a:solidFill>
                <a:latin typeface="+mn-lt"/>
                <a:ea typeface="+mn-ea"/>
                <a:cs typeface="+mn-cs"/>
              </a:rPr>
              <a:t>, spring-integration-</a:t>
            </a:r>
            <a:r>
              <a:rPr lang="en-US" sz="1200" b="0" i="0" u="none" strike="noStrike" kern="1200" baseline="0" dirty="0" err="1" smtClean="0">
                <a:solidFill>
                  <a:schemeClr val="tx1"/>
                </a:solidFill>
                <a:latin typeface="+mn-lt"/>
                <a:ea typeface="+mn-ea"/>
                <a:cs typeface="+mn-cs"/>
              </a:rPr>
              <a:t>ws</a:t>
            </a:r>
            <a:r>
              <a:rPr lang="en-US" sz="1200" b="0" i="0" u="none" strike="noStrike" kern="1200" baseline="0" dirty="0" smtClean="0">
                <a:solidFill>
                  <a:schemeClr val="tx1"/>
                </a:solidFill>
                <a:latin typeface="+mn-lt"/>
                <a:ea typeface="+mn-ea"/>
                <a:cs typeface="+mn-cs"/>
              </a:rPr>
              <a:t>, and spring-integration-</a:t>
            </a:r>
            <a:r>
              <a:rPr lang="en-US" sz="1200" b="0" i="0" u="none" strike="noStrike" kern="1200" baseline="0" dirty="0" err="1" smtClean="0">
                <a:solidFill>
                  <a:schemeClr val="tx1"/>
                </a:solidFill>
                <a:latin typeface="+mn-lt"/>
                <a:ea typeface="+mn-ea"/>
                <a:cs typeface="+mn-cs"/>
              </a:rPr>
              <a:t>jdbc</a:t>
            </a: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b="1" i="0" u="none" strike="noStrike" kern="1200" baseline="0" dirty="0" smtClean="0">
                <a:solidFill>
                  <a:schemeClr val="tx1"/>
                </a:solidFill>
                <a:latin typeface="+mn-lt"/>
                <a:ea typeface="+mn-ea"/>
                <a:cs typeface="+mn-cs"/>
              </a:rPr>
              <a:t>Code</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Domain: </a:t>
            </a:r>
            <a:r>
              <a:rPr lang="en-US" sz="1200" b="0" i="0" u="none" strike="noStrike" kern="1200" baseline="0" dirty="0" err="1" smtClean="0">
                <a:solidFill>
                  <a:schemeClr val="tx1"/>
                </a:solidFill>
                <a:latin typeface="+mn-lt"/>
                <a:ea typeface="+mn-ea"/>
                <a:cs typeface="+mn-cs"/>
              </a:rPr>
              <a:t>InsurancePolicy</a:t>
            </a:r>
            <a:r>
              <a:rPr lang="en-US" sz="1200" b="0" i="0" u="none" strike="noStrike" kern="1200" baseline="0" dirty="0" smtClean="0">
                <a:solidFill>
                  <a:schemeClr val="tx1"/>
                </a:solidFill>
                <a:latin typeface="+mn-lt"/>
                <a:ea typeface="+mn-ea"/>
                <a:cs typeface="+mn-cs"/>
              </a:rPr>
              <a:t> copied from </a:t>
            </a:r>
            <a:r>
              <a:rPr lang="en-US" sz="1200" b="0" i="0" u="none" strike="noStrike" kern="1200" baseline="0" dirty="0" err="1" smtClean="0">
                <a:solidFill>
                  <a:schemeClr val="tx1"/>
                </a:solidFill>
                <a:latin typeface="+mn-lt"/>
                <a:ea typeface="+mn-ea"/>
                <a:cs typeface="+mn-cs"/>
              </a:rPr>
              <a:t>PolicyWebService</a:t>
            </a:r>
            <a:r>
              <a:rPr lang="en-US" sz="1200" b="0" i="0" u="none" strike="noStrike" kern="1200" baseline="0" dirty="0" smtClean="0">
                <a:solidFill>
                  <a:schemeClr val="tx1"/>
                </a:solidFill>
                <a:latin typeface="+mn-lt"/>
                <a:ea typeface="+mn-ea"/>
                <a:cs typeface="+mn-cs"/>
              </a:rPr>
              <a:t> </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JAX-B @</a:t>
            </a:r>
            <a:r>
              <a:rPr lang="en-US" sz="1200" b="0" i="0" u="none" strike="noStrike" kern="1200" baseline="0" dirty="0" err="1" smtClean="0">
                <a:solidFill>
                  <a:schemeClr val="tx1"/>
                </a:solidFill>
                <a:latin typeface="+mn-lt"/>
                <a:ea typeface="+mn-ea"/>
                <a:cs typeface="+mn-cs"/>
              </a:rPr>
              <a:t>XmlRootElement</a:t>
            </a:r>
            <a:r>
              <a:rPr lang="en-US" sz="1200" b="0" i="0" u="none" strike="noStrike" kern="1200" baseline="0" dirty="0" smtClean="0">
                <a:solidFill>
                  <a:schemeClr val="tx1"/>
                </a:solidFill>
                <a:latin typeface="+mn-lt"/>
                <a:ea typeface="+mn-ea"/>
                <a:cs typeface="+mn-cs"/>
              </a:rPr>
              <a:t> with @</a:t>
            </a:r>
            <a:r>
              <a:rPr lang="en-US" sz="1200" b="0" i="0" u="none" strike="noStrike" kern="1200" baseline="0" dirty="0" err="1" smtClean="0">
                <a:solidFill>
                  <a:schemeClr val="tx1"/>
                </a:solidFill>
                <a:latin typeface="+mn-lt"/>
                <a:ea typeface="+mn-ea"/>
                <a:cs typeface="+mn-cs"/>
              </a:rPr>
              <a:t>XmlRegistry</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ObjectFactory</a:t>
            </a:r>
            <a:r>
              <a:rPr lang="en-US" sz="1200" b="0" i="0" u="none" strike="noStrike" kern="1200" baseline="0" dirty="0" smtClean="0">
                <a:solidFill>
                  <a:schemeClr val="tx1"/>
                </a:solidFill>
                <a:latin typeface="+mn-lt"/>
                <a:ea typeface="+mn-ea"/>
                <a:cs typeface="+mn-cs"/>
              </a:rPr>
              <a:t> class</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Add package-info.java file: used by Spring web service gateway to create XML SOAP </a:t>
            </a:r>
            <a:r>
              <a:rPr lang="en-US" sz="1200" b="0" i="0" u="none" strike="noStrike" kern="1200" baseline="0" dirty="0" err="1" smtClean="0">
                <a:solidFill>
                  <a:schemeClr val="tx1"/>
                </a:solidFill>
                <a:latin typeface="+mn-lt"/>
                <a:ea typeface="+mn-ea"/>
                <a:cs typeface="+mn-cs"/>
              </a:rPr>
              <a:t>msg</a:t>
            </a:r>
            <a:endParaRPr lang="en-US" sz="1200" b="0" i="0" u="none" strike="noStrike" kern="1200" baseline="0" dirty="0" smtClean="0">
              <a:solidFill>
                <a:schemeClr val="tx1"/>
              </a:solidFill>
              <a:latin typeface="+mn-lt"/>
              <a:ea typeface="+mn-ea"/>
              <a:cs typeface="+mn-cs"/>
            </a:endParaRP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Configuration : </a:t>
            </a:r>
            <a:r>
              <a:rPr lang="en-US" sz="1200" b="0" i="0" u="none" strike="noStrike" kern="1200" baseline="0" dirty="0" err="1" smtClean="0">
                <a:solidFill>
                  <a:schemeClr val="tx1"/>
                </a:solidFill>
                <a:latin typeface="+mn-lt"/>
                <a:ea typeface="+mn-ea"/>
                <a:cs typeface="+mn-cs"/>
              </a:rPr>
              <a:t>IntegrationConfiguration</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Bean</a:t>
            </a:r>
          </a:p>
          <a:p>
            <a:pPr marL="1085850" lvl="2"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RejectedPolicyRouter</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Message Gateway </a:t>
            </a:r>
          </a:p>
          <a:p>
            <a:pPr marL="1085850" lvl="2"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RatePolicies</a:t>
            </a:r>
            <a:r>
              <a:rPr lang="en-US" sz="1200" b="0" i="0" u="none" strike="noStrike" kern="1200" baseline="0" dirty="0" smtClean="0">
                <a:solidFill>
                  <a:schemeClr val="tx1"/>
                </a:solidFill>
                <a:latin typeface="+mn-lt"/>
                <a:ea typeface="+mn-ea"/>
                <a:cs typeface="+mn-cs"/>
              </a:rPr>
              <a:t> (client gateway, keep clients ignorant of messaging)</a:t>
            </a:r>
          </a:p>
          <a:p>
            <a:pPr marL="1085850" lvl="2"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WebServices</a:t>
            </a:r>
            <a:r>
              <a:rPr lang="en-US" sz="1200" b="0" i="0" u="none" strike="noStrike" kern="1200" baseline="0" dirty="0" smtClean="0">
                <a:solidFill>
                  <a:schemeClr val="tx1"/>
                </a:solidFill>
                <a:latin typeface="+mn-lt"/>
                <a:ea typeface="+mn-ea"/>
                <a:cs typeface="+mn-cs"/>
              </a:rPr>
              <a:t> to invoke </a:t>
            </a:r>
            <a:r>
              <a:rPr lang="en-US" sz="1200" b="0" i="0" u="none" strike="noStrike" kern="1200" baseline="0" dirty="0" err="1" smtClean="0">
                <a:solidFill>
                  <a:schemeClr val="tx1"/>
                </a:solidFill>
                <a:latin typeface="+mn-lt"/>
                <a:ea typeface="+mn-ea"/>
                <a:cs typeface="+mn-cs"/>
              </a:rPr>
              <a:t>RatePolicy</a:t>
            </a:r>
            <a:r>
              <a:rPr lang="en-US" sz="1200" b="0" i="0" u="none" strike="noStrike" kern="1200" baseline="0" dirty="0" smtClean="0">
                <a:solidFill>
                  <a:schemeClr val="tx1"/>
                </a:solidFill>
                <a:latin typeface="+mn-lt"/>
                <a:ea typeface="+mn-ea"/>
                <a:cs typeface="+mn-cs"/>
              </a:rPr>
              <a:t> Web service </a:t>
            </a:r>
          </a:p>
          <a:p>
            <a:pPr marL="1085850" lvl="2"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ServiceActivator</a:t>
            </a:r>
            <a:r>
              <a:rPr lang="en-US" sz="1200" b="0" i="0" u="none" strike="noStrike" kern="1200" baseline="0" dirty="0" smtClean="0">
                <a:solidFill>
                  <a:schemeClr val="tx1"/>
                </a:solidFill>
                <a:latin typeface="+mn-lt"/>
                <a:ea typeface="+mn-ea"/>
                <a:cs typeface="+mn-cs"/>
              </a:rPr>
              <a:t> on input </a:t>
            </a:r>
            <a:r>
              <a:rPr lang="en-US" sz="1200" b="0" i="0" u="none" strike="noStrike" kern="1200" baseline="0" dirty="0" err="1" smtClean="0">
                <a:solidFill>
                  <a:schemeClr val="tx1"/>
                </a:solidFill>
                <a:latin typeface="+mn-lt"/>
                <a:ea typeface="+mn-ea"/>
                <a:cs typeface="+mn-cs"/>
              </a:rPr>
              <a:t>unratedPolicyChannel</a:t>
            </a:r>
            <a:r>
              <a:rPr lang="en-US" sz="1200" b="0" i="0" u="none" strike="noStrike" kern="1200" baseline="0" dirty="0" smtClean="0">
                <a:solidFill>
                  <a:schemeClr val="tx1"/>
                </a:solidFill>
                <a:latin typeface="+mn-lt"/>
                <a:ea typeface="+mn-ea"/>
                <a:cs typeface="+mn-cs"/>
              </a:rPr>
              <a:t> </a:t>
            </a:r>
          </a:p>
          <a:p>
            <a:pPr marL="1543050" lvl="3"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Create </a:t>
            </a:r>
            <a:r>
              <a:rPr lang="en-US" sz="1200" b="0" i="0" u="none" strike="noStrike" kern="1200" baseline="0" dirty="0" err="1" smtClean="0">
                <a:solidFill>
                  <a:schemeClr val="tx1"/>
                </a:solidFill>
                <a:latin typeface="+mn-lt"/>
                <a:ea typeface="+mn-ea"/>
                <a:cs typeface="+mn-cs"/>
              </a:rPr>
              <a:t>MarshallingWebServiceOutboundGateway</a:t>
            </a:r>
            <a:r>
              <a:rPr lang="en-US" sz="1200" b="0" i="0" u="none" strike="noStrike" kern="1200" baseline="0" dirty="0" smtClean="0">
                <a:solidFill>
                  <a:schemeClr val="tx1"/>
                </a:solidFill>
                <a:latin typeface="+mn-lt"/>
                <a:ea typeface="+mn-ea"/>
                <a:cs typeface="+mn-cs"/>
              </a:rPr>
              <a:t> </a:t>
            </a:r>
          </a:p>
          <a:p>
            <a:pPr marL="1543050" lvl="3"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Set output channel as </a:t>
            </a:r>
            <a:r>
              <a:rPr lang="en-US" sz="1200" b="0" i="0" u="none" strike="noStrike" kern="1200" baseline="0" dirty="0" err="1" smtClean="0">
                <a:solidFill>
                  <a:schemeClr val="tx1"/>
                </a:solidFill>
                <a:latin typeface="+mn-lt"/>
                <a:ea typeface="+mn-ea"/>
                <a:cs typeface="+mn-cs"/>
              </a:rPr>
              <a:t>ratedPolicyChannel</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DirectChannel</a:t>
            </a:r>
            <a:r>
              <a:rPr lang="en-US" sz="1200" b="0" i="0" u="none" strike="noStrike" kern="1200" baseline="0" dirty="0" smtClean="0">
                <a:solidFill>
                  <a:schemeClr val="tx1"/>
                </a:solidFill>
                <a:latin typeface="+mn-lt"/>
                <a:ea typeface="+mn-ea"/>
                <a:cs typeface="+mn-cs"/>
              </a:rPr>
              <a:t>: </a:t>
            </a:r>
          </a:p>
          <a:p>
            <a:pPr marL="1085850" lvl="2"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unratedPoliciesChannel</a:t>
            </a:r>
            <a:endParaRPr lang="en-US" sz="1200" b="0" i="0" u="none" strike="noStrike" kern="1200" baseline="0" dirty="0" smtClean="0">
              <a:solidFill>
                <a:schemeClr val="tx1"/>
              </a:solidFill>
              <a:latin typeface="+mn-lt"/>
              <a:ea typeface="+mn-ea"/>
              <a:cs typeface="+mn-cs"/>
            </a:endParaRPr>
          </a:p>
          <a:p>
            <a:pPr marL="1085850" lvl="2"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unratedPolicyChannel</a:t>
            </a:r>
            <a:endParaRPr lang="en-US" sz="1200" b="0" i="0" u="none" strike="noStrike" kern="1200" baseline="0" dirty="0" smtClean="0">
              <a:solidFill>
                <a:schemeClr val="tx1"/>
              </a:solidFill>
              <a:latin typeface="+mn-lt"/>
              <a:ea typeface="+mn-ea"/>
              <a:cs typeface="+mn-cs"/>
            </a:endParaRPr>
          </a:p>
          <a:p>
            <a:pPr marL="1085850" lvl="2"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RatedPolicyChannel</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jaxb2Marshaller for </a:t>
            </a:r>
            <a:r>
              <a:rPr lang="en-US" sz="1200" b="0" i="0" u="none" strike="noStrike" kern="1200" baseline="0" dirty="0" err="1" smtClean="0">
                <a:solidFill>
                  <a:schemeClr val="tx1"/>
                </a:solidFill>
                <a:latin typeface="+mn-lt"/>
                <a:ea typeface="+mn-ea"/>
                <a:cs typeface="+mn-cs"/>
              </a:rPr>
              <a:t>InsurancePolicy</a:t>
            </a:r>
            <a:r>
              <a:rPr lang="en-US" sz="1200" b="0" i="0" u="none" strike="noStrike" kern="1200" baseline="0" dirty="0" smtClean="0">
                <a:solidFill>
                  <a:schemeClr val="tx1"/>
                </a:solidFill>
                <a:latin typeface="+mn-lt"/>
                <a:ea typeface="+mn-ea"/>
                <a:cs typeface="+mn-cs"/>
              </a:rPr>
              <a:t> marshal to XML</a:t>
            </a:r>
          </a:p>
          <a:p>
            <a:pPr marL="628650" lvl="1"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serviceActivator</a:t>
            </a:r>
            <a:endParaRPr lang="en-US" sz="1200" b="0" i="0" u="none" strike="noStrike" kern="1200" baseline="0" dirty="0" smtClean="0">
              <a:solidFill>
                <a:schemeClr val="tx1"/>
              </a:solidFill>
              <a:latin typeface="+mn-lt"/>
              <a:ea typeface="+mn-ea"/>
              <a:cs typeface="+mn-cs"/>
            </a:endParaRP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err="1" smtClean="0">
                <a:solidFill>
                  <a:schemeClr val="tx1"/>
                </a:solidFill>
                <a:latin typeface="+mn-lt"/>
                <a:ea typeface="+mn-ea"/>
                <a:cs typeface="+mn-cs"/>
              </a:rPr>
              <a:t>RejectedPolicyService</a:t>
            </a:r>
            <a:r>
              <a:rPr lang="en-US" sz="1200" b="0" i="0" u="none" strike="noStrike" kern="1200" baseline="0" dirty="0" smtClean="0">
                <a:solidFill>
                  <a:schemeClr val="tx1"/>
                </a:solidFill>
                <a:latin typeface="+mn-lt"/>
                <a:ea typeface="+mn-ea"/>
                <a:cs typeface="+mn-cs"/>
              </a:rPr>
              <a:t> endpoint</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Input : </a:t>
            </a:r>
            <a:r>
              <a:rPr lang="en-US" sz="1200" b="0" i="0" u="none" strike="noStrike" kern="1200" baseline="0" dirty="0" err="1" smtClean="0">
                <a:solidFill>
                  <a:schemeClr val="tx1"/>
                </a:solidFill>
                <a:latin typeface="+mn-lt"/>
                <a:ea typeface="+mn-ea"/>
                <a:cs typeface="+mn-cs"/>
              </a:rPr>
              <a:t>badPolicyChannel</a:t>
            </a:r>
            <a:endParaRPr lang="en-US" sz="1200" b="0" i="0" u="none" strike="noStrike" kern="1200" baseline="0" dirty="0" smtClean="0">
              <a:solidFill>
                <a:schemeClr val="tx1"/>
              </a:solidFill>
              <a:latin typeface="+mn-lt"/>
              <a:ea typeface="+mn-ea"/>
              <a:cs typeface="+mn-cs"/>
            </a:endParaRP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Output: </a:t>
            </a:r>
            <a:r>
              <a:rPr lang="en-US" sz="1200" b="0" i="0" u="none" strike="noStrike" kern="1200" baseline="0" dirty="0" err="1" smtClean="0">
                <a:solidFill>
                  <a:schemeClr val="tx1"/>
                </a:solidFill>
                <a:latin typeface="+mn-lt"/>
                <a:ea typeface="+mn-ea"/>
                <a:cs typeface="+mn-cs"/>
              </a:rPr>
              <a:t>MethodInvoingMesageHandler</a:t>
            </a:r>
            <a:r>
              <a:rPr lang="en-US" sz="1200" b="0" i="0" u="none" strike="noStrike" kern="1200" baseline="0" dirty="0" smtClean="0">
                <a:solidFill>
                  <a:schemeClr val="tx1"/>
                </a:solidFill>
                <a:latin typeface="+mn-lt"/>
                <a:ea typeface="+mn-ea"/>
                <a:cs typeface="+mn-cs"/>
              </a:rPr>
              <a:t> for </a:t>
            </a:r>
            <a:r>
              <a:rPr lang="en-US" sz="1200" b="0" i="0" u="none" strike="noStrike" kern="1200" baseline="0" dirty="0" err="1" smtClean="0">
                <a:solidFill>
                  <a:schemeClr val="tx1"/>
                </a:solidFill>
                <a:latin typeface="+mn-lt"/>
                <a:ea typeface="+mn-ea"/>
                <a:cs typeface="+mn-cs"/>
              </a:rPr>
              <a:t>RejectedPolicyService</a:t>
            </a:r>
            <a:r>
              <a:rPr lang="en-US" sz="1200" b="0" i="0" u="none" strike="noStrike" kern="1200" baseline="0" dirty="0" smtClean="0">
                <a:solidFill>
                  <a:schemeClr val="tx1"/>
                </a:solidFill>
                <a:latin typeface="+mn-lt"/>
                <a:ea typeface="+mn-ea"/>
                <a:cs typeface="+mn-cs"/>
              </a:rPr>
              <a:t> endpoint</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err="1" smtClean="0">
                <a:solidFill>
                  <a:schemeClr val="tx1"/>
                </a:solidFill>
                <a:latin typeface="+mn-lt"/>
                <a:ea typeface="+mn-ea"/>
                <a:cs typeface="+mn-cs"/>
              </a:rPr>
              <a:t>approvedPolicyActivate</a:t>
            </a:r>
            <a:r>
              <a:rPr lang="en-US" sz="1200" b="0" i="0" u="none" strike="noStrike" kern="1200" baseline="0" dirty="0" smtClean="0">
                <a:solidFill>
                  <a:schemeClr val="tx1"/>
                </a:solidFill>
                <a:latin typeface="+mn-lt"/>
                <a:ea typeface="+mn-ea"/>
                <a:cs typeface="+mn-cs"/>
              </a:rPr>
              <a:t>:</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Input : </a:t>
            </a:r>
            <a:r>
              <a:rPr lang="en-US" sz="1200" b="0" i="0" u="none" strike="noStrike" kern="1200" baseline="0" dirty="0" err="1" smtClean="0">
                <a:solidFill>
                  <a:schemeClr val="tx1"/>
                </a:solidFill>
                <a:latin typeface="+mn-lt"/>
                <a:ea typeface="+mn-ea"/>
                <a:cs typeface="+mn-cs"/>
              </a:rPr>
              <a:t>goodPolicyChannel</a:t>
            </a:r>
            <a:endParaRPr lang="en-US" sz="1200" b="0" i="0" u="none" strike="noStrike" kern="1200" baseline="0" dirty="0" smtClean="0">
              <a:solidFill>
                <a:schemeClr val="tx1"/>
              </a:solidFill>
              <a:latin typeface="+mn-lt"/>
              <a:ea typeface="+mn-ea"/>
              <a:cs typeface="+mn-cs"/>
            </a:endParaRP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Output: JDBC outbound channel adapter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err="1" smtClean="0">
                <a:solidFill>
                  <a:schemeClr val="tx1"/>
                </a:solidFill>
                <a:latin typeface="+mn-lt"/>
                <a:ea typeface="+mn-ea"/>
                <a:cs typeface="+mn-cs"/>
              </a:rPr>
              <a:t>DataSource</a:t>
            </a:r>
            <a:r>
              <a:rPr lang="en-US" sz="1200" b="0" i="0" u="none" strike="noStrike" kern="1200" baseline="0" dirty="0" smtClean="0">
                <a:solidFill>
                  <a:schemeClr val="tx1"/>
                </a:solidFill>
                <a:latin typeface="+mn-lt"/>
                <a:ea typeface="+mn-ea"/>
                <a:cs typeface="+mn-cs"/>
              </a:rPr>
              <a:t>: HSQL DB: JDBC Outbound Channel Adapter</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Main: </a:t>
            </a:r>
            <a:r>
              <a:rPr lang="en-US" sz="1200" b="0" i="0" u="none" strike="noStrike" kern="1200" baseline="0" dirty="0" err="1" smtClean="0">
                <a:solidFill>
                  <a:schemeClr val="tx1"/>
                </a:solidFill>
                <a:latin typeface="+mn-lt"/>
                <a:ea typeface="+mn-ea"/>
                <a:cs typeface="+mn-cs"/>
              </a:rPr>
              <a:t>DemoApplication</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getBean</a:t>
            </a:r>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RatePolicies.class</a:t>
            </a:r>
            <a:r>
              <a:rPr lang="en-US" sz="1200" b="0" i="0" u="none" strike="noStrike" kern="1200" baseline="0" dirty="0" smtClean="0">
                <a:solidFill>
                  <a:schemeClr val="tx1"/>
                </a:solidFill>
                <a:latin typeface="+mn-lt"/>
                <a:ea typeface="+mn-ea"/>
                <a:cs typeface="+mn-cs"/>
              </a:rPr>
              <a:t>) as rater</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Create collection of </a:t>
            </a:r>
            <a:r>
              <a:rPr lang="en-US" sz="1200" b="0" i="0" u="none" strike="noStrike" kern="1200" baseline="0" dirty="0" err="1" smtClean="0">
                <a:solidFill>
                  <a:schemeClr val="tx1"/>
                </a:solidFill>
                <a:latin typeface="+mn-lt"/>
                <a:ea typeface="+mn-ea"/>
                <a:cs typeface="+mn-cs"/>
              </a:rPr>
              <a:t>InsurancePolicies</a:t>
            </a:r>
            <a:r>
              <a:rPr lang="en-US" sz="1200" b="0" i="0" u="none" strike="noStrike" kern="1200" baseline="0" dirty="0" smtClean="0">
                <a:solidFill>
                  <a:schemeClr val="tx1"/>
                </a:solidFill>
                <a:latin typeface="+mn-lt"/>
                <a:ea typeface="+mn-ea"/>
                <a:cs typeface="+mn-cs"/>
              </a:rPr>
              <a:t> as input data</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Service: </a:t>
            </a:r>
            <a:r>
              <a:rPr lang="en-US" sz="1200" b="0" i="0" u="none" strike="noStrike" kern="1200" baseline="0" dirty="0" err="1" smtClean="0">
                <a:solidFill>
                  <a:schemeClr val="tx1"/>
                </a:solidFill>
                <a:latin typeface="+mn-lt"/>
                <a:ea typeface="+mn-ea"/>
                <a:cs typeface="+mn-cs"/>
              </a:rPr>
              <a:t>PolicySplitter</a:t>
            </a:r>
            <a:r>
              <a:rPr lang="en-US" sz="1200" b="0" i="0" u="none" strike="noStrike" kern="1200" baseline="0" dirty="0" smtClean="0">
                <a:solidFill>
                  <a:schemeClr val="tx1"/>
                </a:solidFill>
                <a:latin typeface="+mn-lt"/>
                <a:ea typeface="+mn-ea"/>
                <a:cs typeface="+mn-cs"/>
              </a:rPr>
              <a:t> splits collection into individual policies</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Annotations @</a:t>
            </a:r>
            <a:r>
              <a:rPr lang="en-US" sz="1200" b="0" i="0" u="none" strike="noStrike" kern="1200" baseline="0" dirty="0" err="1" smtClean="0">
                <a:solidFill>
                  <a:schemeClr val="tx1"/>
                </a:solidFill>
                <a:latin typeface="+mn-lt"/>
                <a:ea typeface="+mn-ea"/>
                <a:cs typeface="+mn-cs"/>
              </a:rPr>
              <a:t>MessageEnpoint</a:t>
            </a:r>
            <a:r>
              <a:rPr lang="en-US" sz="1200" b="0" i="0" u="none" strike="noStrike" kern="1200" baseline="0" dirty="0" smtClean="0">
                <a:solidFill>
                  <a:schemeClr val="tx1"/>
                </a:solidFill>
                <a:latin typeface="+mn-lt"/>
                <a:ea typeface="+mn-ea"/>
                <a:cs typeface="+mn-cs"/>
              </a:rPr>
              <a:t> class and @Splitter method</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Input from </a:t>
            </a:r>
            <a:r>
              <a:rPr lang="en-US" sz="1200" b="0" i="0" u="none" strike="noStrike" kern="1200" baseline="0" dirty="0" err="1" smtClean="0">
                <a:solidFill>
                  <a:schemeClr val="tx1"/>
                </a:solidFill>
                <a:latin typeface="+mn-lt"/>
                <a:ea typeface="+mn-ea"/>
                <a:cs typeface="+mn-cs"/>
              </a:rPr>
              <a:t>ratedPoliciesChannel</a:t>
            </a:r>
            <a:endParaRPr lang="en-US" sz="1200" b="0" i="0" u="none" strike="noStrike" kern="1200" baseline="0" dirty="0" smtClean="0">
              <a:solidFill>
                <a:schemeClr val="tx1"/>
              </a:solidFill>
              <a:latin typeface="+mn-lt"/>
              <a:ea typeface="+mn-ea"/>
              <a:cs typeface="+mn-cs"/>
            </a:endParaRP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baseline="0" dirty="0" smtClean="0">
                <a:solidFill>
                  <a:schemeClr val="tx1"/>
                </a:solidFill>
                <a:latin typeface="+mn-lt"/>
                <a:ea typeface="+mn-ea"/>
                <a:cs typeface="+mn-cs"/>
              </a:rPr>
              <a:t>Add </a:t>
            </a:r>
            <a:r>
              <a:rPr lang="en-US" sz="1200" b="0" i="0" u="none" strike="noStrike" kern="1200" baseline="0" dirty="0" err="1" smtClean="0">
                <a:solidFill>
                  <a:schemeClr val="tx1"/>
                </a:solidFill>
                <a:latin typeface="+mn-lt"/>
                <a:ea typeface="+mn-ea"/>
                <a:cs typeface="+mn-cs"/>
              </a:rPr>
              <a:t>outputChannel</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unratedPolicyChannel</a:t>
            </a:r>
            <a:r>
              <a:rPr lang="en-US" sz="1200" b="0" i="0" u="none" strike="noStrike" kern="1200" baseline="0" dirty="0" smtClean="0">
                <a:solidFill>
                  <a:schemeClr val="tx1"/>
                </a:solidFill>
                <a:latin typeface="+mn-lt"/>
                <a:ea typeface="+mn-ea"/>
                <a:cs typeface="+mn-cs"/>
              </a:rPr>
              <a:t> to splitter method</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Service </a:t>
            </a:r>
            <a:r>
              <a:rPr lang="en-US" sz="1200" b="0" i="0" u="none" strike="noStrike" kern="1200" baseline="0" dirty="0" err="1" smtClean="0">
                <a:solidFill>
                  <a:schemeClr val="tx1"/>
                </a:solidFill>
                <a:latin typeface="+mn-lt"/>
                <a:ea typeface="+mn-ea"/>
                <a:cs typeface="+mn-cs"/>
              </a:rPr>
              <a:t>PolicyRouter</a:t>
            </a:r>
            <a:r>
              <a:rPr lang="en-US" sz="1200" b="0" i="0" u="none" strike="noStrike" kern="1200" baseline="0" dirty="0" smtClean="0">
                <a:solidFill>
                  <a:schemeClr val="tx1"/>
                </a:solidFill>
                <a:latin typeface="+mn-lt"/>
                <a:ea typeface="+mn-ea"/>
                <a:cs typeface="+mn-cs"/>
              </a:rPr>
              <a:t>,</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Annotations @</a:t>
            </a:r>
            <a:r>
              <a:rPr lang="en-US" sz="1200" b="0" i="0" u="none" strike="noStrike" kern="1200" baseline="0" dirty="0" err="1" smtClean="0">
                <a:solidFill>
                  <a:schemeClr val="tx1"/>
                </a:solidFill>
                <a:latin typeface="+mn-lt"/>
                <a:ea typeface="+mn-ea"/>
                <a:cs typeface="+mn-cs"/>
              </a:rPr>
              <a:t>MessageEnpoint</a:t>
            </a:r>
            <a:r>
              <a:rPr lang="en-US" sz="1200" b="0" i="0" u="none" strike="noStrike" kern="1200" baseline="0" dirty="0" smtClean="0">
                <a:solidFill>
                  <a:schemeClr val="tx1"/>
                </a:solidFill>
                <a:latin typeface="+mn-lt"/>
                <a:ea typeface="+mn-ea"/>
                <a:cs typeface="+mn-cs"/>
              </a:rPr>
              <a:t> class and @Router method</a:t>
            </a: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Input from </a:t>
            </a:r>
            <a:r>
              <a:rPr lang="en-US" sz="1200" b="0" i="0" u="none" strike="noStrike" kern="1200" baseline="0" dirty="0" err="1" smtClean="0">
                <a:solidFill>
                  <a:schemeClr val="tx1"/>
                </a:solidFill>
                <a:latin typeface="+mn-lt"/>
                <a:ea typeface="+mn-ea"/>
                <a:cs typeface="+mn-cs"/>
              </a:rPr>
              <a:t>ratedPolicyChannel</a:t>
            </a:r>
            <a:endParaRPr lang="en-US" sz="1200" b="0" i="0" u="none" strike="noStrike" kern="1200" baseline="0" dirty="0" smtClean="0">
              <a:solidFill>
                <a:schemeClr val="tx1"/>
              </a:solidFill>
              <a:latin typeface="+mn-lt"/>
              <a:ea typeface="+mn-ea"/>
              <a:cs typeface="+mn-cs"/>
            </a:endParaRP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send approved  policies to </a:t>
            </a:r>
            <a:r>
              <a:rPr lang="en-US" sz="1200" b="0" i="0" u="none" strike="noStrike" kern="1200" baseline="0" dirty="0" err="1" smtClean="0">
                <a:solidFill>
                  <a:schemeClr val="tx1"/>
                </a:solidFill>
                <a:latin typeface="+mn-lt"/>
                <a:ea typeface="+mn-ea"/>
                <a:cs typeface="+mn-cs"/>
              </a:rPr>
              <a:t>goodPolicyChannel</a:t>
            </a:r>
            <a:r>
              <a:rPr lang="en-US" sz="1200" b="0" i="0" u="none" strike="noStrike" kern="1200" baseline="0" dirty="0" smtClean="0">
                <a:solidFill>
                  <a:schemeClr val="tx1"/>
                </a:solidFill>
                <a:latin typeface="+mn-lt"/>
                <a:ea typeface="+mn-ea"/>
                <a:cs typeface="+mn-cs"/>
              </a:rPr>
              <a:t> </a:t>
            </a:r>
          </a:p>
          <a:p>
            <a:pPr marL="1085850" lvl="2"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send reject policies to one </a:t>
            </a:r>
            <a:r>
              <a:rPr lang="en-US" sz="1200" b="0" i="0" u="none" strike="noStrike" kern="1200" baseline="0" dirty="0" err="1" smtClean="0">
                <a:solidFill>
                  <a:schemeClr val="tx1"/>
                </a:solidFill>
                <a:latin typeface="+mn-lt"/>
                <a:ea typeface="+mn-ea"/>
                <a:cs typeface="+mn-cs"/>
              </a:rPr>
              <a:t>badPolicyChannel</a:t>
            </a:r>
            <a:r>
              <a:rPr lang="en-US" sz="1200" b="0" i="0" u="none" strike="noStrike" kern="1200" baseline="0" dirty="0" smtClean="0">
                <a:solidFill>
                  <a:schemeClr val="tx1"/>
                </a:solidFill>
                <a:latin typeface="+mn-lt"/>
                <a:ea typeface="+mn-ea"/>
                <a:cs typeface="+mn-cs"/>
              </a:rPr>
              <a:t> </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Service </a:t>
            </a:r>
            <a:r>
              <a:rPr lang="en-US" sz="1200" b="0" i="0" u="none" strike="noStrike" kern="1200" baseline="0" dirty="0" err="1" smtClean="0">
                <a:solidFill>
                  <a:schemeClr val="tx1"/>
                </a:solidFill>
                <a:latin typeface="+mn-lt"/>
                <a:ea typeface="+mn-ea"/>
                <a:cs typeface="+mn-cs"/>
              </a:rPr>
              <a:t>RejectedPolicyService</a:t>
            </a:r>
            <a:r>
              <a:rPr lang="en-US" sz="1200" b="0" i="0" u="none" strike="noStrike" kern="1200" baseline="0" dirty="0" smtClean="0">
                <a:solidFill>
                  <a:schemeClr val="tx1"/>
                </a:solidFill>
                <a:latin typeface="+mn-lt"/>
                <a:ea typeface="+mn-ea"/>
                <a:cs typeface="+mn-cs"/>
              </a:rPr>
              <a:t>: final </a:t>
            </a:r>
            <a:r>
              <a:rPr lang="en-US" sz="1200" b="0" i="0" u="none" strike="noStrike" kern="1200" baseline="0" dirty="0" err="1" smtClean="0">
                <a:solidFill>
                  <a:schemeClr val="tx1"/>
                </a:solidFill>
                <a:latin typeface="+mn-lt"/>
                <a:ea typeface="+mn-ea"/>
                <a:cs typeface="+mn-cs"/>
              </a:rPr>
              <a:t>enpoint</a:t>
            </a: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endParaRPr lang="en-US" sz="1200" b="0" i="0" u="none" strike="noStrike" kern="1200" baseline="0" dirty="0" smtClean="0">
              <a:solidFill>
                <a:schemeClr val="tx1"/>
              </a:solidFill>
              <a:latin typeface="+mn-lt"/>
              <a:ea typeface="+mn-ea"/>
              <a:cs typeface="+mn-cs"/>
            </a:endParaRPr>
          </a:p>
          <a:p>
            <a:pPr marL="0" lvl="0" indent="0">
              <a:buFont typeface="Arial" panose="020B0604020202020204" pitchFamily="34" charset="0"/>
              <a:buNone/>
            </a:pPr>
            <a:r>
              <a:rPr lang="en-US" sz="1200" b="1" i="0" u="none" strike="noStrike" kern="1200" baseline="0" dirty="0" smtClean="0">
                <a:solidFill>
                  <a:schemeClr val="tx1"/>
                </a:solidFill>
                <a:latin typeface="+mn-lt"/>
                <a:ea typeface="+mn-ea"/>
                <a:cs typeface="+mn-cs"/>
              </a:rPr>
              <a:t>Run: </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 command line use </a:t>
            </a:r>
            <a:r>
              <a:rPr lang="en-US" sz="1200" b="0" i="0" u="none" strike="noStrike" kern="1200" baseline="0" dirty="0" err="1" smtClean="0">
                <a:solidFill>
                  <a:schemeClr val="tx1"/>
                </a:solidFill>
                <a:latin typeface="+mn-lt"/>
                <a:ea typeface="+mn-ea"/>
                <a:cs typeface="+mn-cs"/>
              </a:rPr>
              <a:t>bootrun</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See approved policy on </a:t>
            </a:r>
            <a:r>
              <a:rPr lang="en-US" sz="1200" b="0" i="0" u="none" strike="noStrike" kern="1200" baseline="0" dirty="0" err="1" smtClean="0">
                <a:solidFill>
                  <a:schemeClr val="tx1"/>
                </a:solidFill>
                <a:latin typeface="+mn-lt"/>
                <a:ea typeface="+mn-ea"/>
                <a:cs typeface="+mn-cs"/>
              </a:rPr>
              <a:t>cmd</a:t>
            </a:r>
            <a:r>
              <a:rPr lang="en-US" sz="1200" b="0" i="0" u="none" strike="noStrike" kern="1200" baseline="0" dirty="0" smtClean="0">
                <a:solidFill>
                  <a:schemeClr val="tx1"/>
                </a:solidFill>
                <a:latin typeface="+mn-lt"/>
                <a:ea typeface="+mn-ea"/>
                <a:cs typeface="+mn-cs"/>
              </a:rPr>
              <a:t> line</a:t>
            </a:r>
          </a:p>
          <a:p>
            <a:pPr marL="171450" lvl="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Look in GUI DBMS,</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 enter   select * from Policy</a:t>
            </a: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See approved policy put into database</a:t>
            </a:r>
            <a:endParaRPr lang="en-US" sz="1200" b="1"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3BB7B6E-8753-4AB8-AE07-644F72AE8E58}" type="slidenum">
              <a:rPr lang="en-US" smtClean="0"/>
              <a:t>29</a:t>
            </a:fld>
            <a:endParaRPr lang="en-US"/>
          </a:p>
        </p:txBody>
      </p:sp>
    </p:spTree>
    <p:extLst>
      <p:ext uri="{BB962C8B-B14F-4D97-AF65-F5344CB8AC3E}">
        <p14:creationId xmlns:p14="http://schemas.microsoft.com/office/powerpoint/2010/main" val="42215712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Spring XD rebranded to Spring Cloud Data</a:t>
            </a:r>
            <a:r>
              <a:rPr lang="en-US" sz="1200" b="0" i="0" kern="1200" baseline="0" dirty="0" smtClean="0">
                <a:solidFill>
                  <a:schemeClr val="tx1"/>
                </a:solidFill>
                <a:effectLst/>
                <a:latin typeface="+mn-lt"/>
                <a:ea typeface="+mn-ea"/>
                <a:cs typeface="+mn-cs"/>
              </a:rPr>
              <a:t> Flow</a:t>
            </a:r>
            <a:endParaRPr lang="en-US" sz="2000" dirty="0" smtClean="0">
              <a:latin typeface="+mn-lt"/>
              <a:cs typeface="Lucida Sans Unicode"/>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Flow is the </a:t>
            </a:r>
            <a:r>
              <a:rPr lang="en-US" sz="1200" b="0" i="0" u="none" strike="noStrike" kern="1200" dirty="0" smtClean="0">
                <a:solidFill>
                  <a:schemeClr val="tx1"/>
                </a:solidFill>
                <a:effectLst/>
                <a:latin typeface="+mn-lt"/>
                <a:ea typeface="+mn-ea"/>
                <a:cs typeface="+mn-cs"/>
                <a:hlinkClick r:id="rId3"/>
              </a:rPr>
              <a:t>reincarnation</a:t>
            </a:r>
            <a:r>
              <a:rPr lang="en-US" sz="1200" b="0" i="0" kern="1200" dirty="0" smtClean="0">
                <a:solidFill>
                  <a:schemeClr val="tx1"/>
                </a:solidFill>
                <a:effectLst/>
                <a:latin typeface="+mn-lt"/>
                <a:ea typeface="+mn-ea"/>
                <a:cs typeface="+mn-cs"/>
              </a:rPr>
              <a:t> of </a:t>
            </a:r>
            <a:r>
              <a:rPr lang="en-US" sz="1200" b="0" i="0" u="none" strike="noStrike" kern="1200" dirty="0" smtClean="0">
                <a:solidFill>
                  <a:schemeClr val="tx1"/>
                </a:solidFill>
                <a:effectLst/>
                <a:latin typeface="+mn-lt"/>
                <a:ea typeface="+mn-ea"/>
                <a:cs typeface="+mn-cs"/>
                <a:hlinkClick r:id="rId4"/>
              </a:rPr>
              <a:t>Spring XD</a:t>
            </a:r>
            <a:r>
              <a:rPr lang="en-US" sz="1200" b="0" i="0" kern="1200" dirty="0" smtClean="0">
                <a:solidFill>
                  <a:schemeClr val="tx1"/>
                </a:solidFill>
                <a:effectLst/>
                <a:latin typeface="+mn-lt"/>
                <a:ea typeface="+mn-ea"/>
                <a:cs typeface="+mn-cs"/>
              </a:rPr>
              <a:t> with a strong focus towards </a:t>
            </a:r>
            <a:r>
              <a:rPr lang="en-US" sz="1200" b="0" i="0" kern="1200" dirty="0" err="1" smtClean="0">
                <a:solidFill>
                  <a:schemeClr val="tx1"/>
                </a:solidFill>
                <a:effectLst/>
                <a:latin typeface="+mn-lt"/>
                <a:ea typeface="+mn-ea"/>
                <a:cs typeface="+mn-cs"/>
              </a:rPr>
              <a:t>microservices</a:t>
            </a:r>
            <a:r>
              <a:rPr lang="en-US" sz="1200" b="0" i="0" kern="1200" dirty="0" smtClean="0">
                <a:solidFill>
                  <a:schemeClr val="tx1"/>
                </a:solidFill>
                <a:effectLst/>
                <a:latin typeface="+mn-lt"/>
                <a:ea typeface="+mn-ea"/>
                <a:cs typeface="+mn-cs"/>
              </a:rPr>
              <a:t> and cloud native architecture patterns.</a:t>
            </a:r>
          </a:p>
          <a:p>
            <a:endParaRPr lang="en-US" sz="1200" b="0" i="0" kern="1200" dirty="0" smtClean="0">
              <a:solidFill>
                <a:schemeClr val="tx1"/>
              </a:solidFill>
              <a:effectLst/>
              <a:latin typeface="+mn-lt"/>
              <a:ea typeface="+mn-ea"/>
              <a:cs typeface="+mn-cs"/>
            </a:endParaRPr>
          </a:p>
          <a:p>
            <a:r>
              <a:rPr lang="en-US" sz="1200" b="0" i="0" kern="1200" dirty="0" err="1" smtClean="0">
                <a:solidFill>
                  <a:schemeClr val="tx1"/>
                </a:solidFill>
                <a:effectLst/>
                <a:latin typeface="+mn-lt"/>
                <a:ea typeface="+mn-ea"/>
                <a:cs typeface="+mn-cs"/>
              </a:rPr>
              <a:t>Rearchitecure</a:t>
            </a:r>
            <a:r>
              <a:rPr lang="en-US" sz="1200" b="0" i="0" kern="1200" dirty="0" smtClean="0">
                <a:solidFill>
                  <a:schemeClr val="tx1"/>
                </a:solidFill>
                <a:effectLst/>
                <a:latin typeface="+mn-lt"/>
                <a:ea typeface="+mn-ea"/>
                <a:cs typeface="+mn-cs"/>
              </a:rPr>
              <a:t> </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orchestrating Spring Boot applications as composite units of deployment </a:t>
            </a:r>
          </a:p>
          <a:p>
            <a:pPr marL="628650" lvl="1" indent="-171450">
              <a:buFont typeface="Arial" panose="020B0604020202020204" pitchFamily="34" charset="0"/>
              <a:buChar char="•"/>
            </a:pPr>
            <a:r>
              <a:rPr lang="en-US" sz="1200" b="0" i="0" kern="1200" dirty="0" smtClean="0">
                <a:solidFill>
                  <a:schemeClr val="tx1"/>
                </a:solidFill>
                <a:effectLst/>
                <a:latin typeface="+mn-lt"/>
                <a:ea typeface="+mn-ea"/>
                <a:cs typeface="+mn-cs"/>
              </a:rPr>
              <a:t>running in Cloud Foundry’s Lattice (now deprecated). </a:t>
            </a:r>
          </a:p>
          <a:p>
            <a:pPr marL="171450" lvl="0" indent="-171450">
              <a:buFont typeface="Arial" panose="020B0604020202020204" pitchFamily="34" charset="0"/>
              <a:buChar char="•"/>
            </a:pPr>
            <a:r>
              <a:rPr lang="en-US" sz="1200" b="0" i="0" kern="1200" dirty="0" smtClean="0">
                <a:solidFill>
                  <a:schemeClr val="tx1"/>
                </a:solidFill>
                <a:effectLst/>
                <a:latin typeface="+mn-lt"/>
                <a:ea typeface="+mn-ea"/>
                <a:cs typeface="+mn-cs"/>
              </a:rPr>
              <a:t>designed the initial version of an application </a:t>
            </a:r>
            <a:r>
              <a:rPr lang="en-US" sz="1200" b="0" i="0" kern="1200" dirty="0" err="1" smtClean="0">
                <a:solidFill>
                  <a:schemeClr val="tx1"/>
                </a:solidFill>
                <a:effectLst/>
                <a:latin typeface="+mn-lt"/>
                <a:ea typeface="+mn-ea"/>
                <a:cs typeface="+mn-cs"/>
              </a:rPr>
              <a:t>deployer</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5"/>
              </a:rPr>
              <a:t>Service Provider Interface</a:t>
            </a:r>
            <a:r>
              <a:rPr lang="en-US" sz="1200" b="0" i="0" kern="1200" dirty="0" smtClean="0">
                <a:solidFill>
                  <a:schemeClr val="tx1"/>
                </a:solidFill>
                <a:effectLst/>
                <a:latin typeface="+mn-lt"/>
                <a:ea typeface="+mn-ea"/>
                <a:cs typeface="+mn-cs"/>
              </a:rPr>
              <a:t> (SPI) </a:t>
            </a:r>
          </a:p>
          <a:p>
            <a:pPr marL="628650" lvl="1" indent="-171450">
              <a:buFont typeface="Arial" panose="020B0604020202020204" pitchFamily="34" charset="0"/>
              <a:buChar char="•"/>
            </a:pPr>
            <a:r>
              <a:rPr lang="en-US" sz="1200" b="0" i="0" kern="1200" dirty="0" smtClean="0">
                <a:solidFill>
                  <a:schemeClr val="tx1"/>
                </a:solidFill>
                <a:effectLst/>
                <a:latin typeface="+mn-lt"/>
                <a:ea typeface="+mn-ea"/>
                <a:cs typeface="+mn-cs"/>
              </a:rPr>
              <a:t>serve as the gateway to deploy Spring Boot applications to the Diego runtime.</a:t>
            </a:r>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30</a:t>
            </a:fld>
            <a:endParaRPr lang="en-US"/>
          </a:p>
        </p:txBody>
      </p:sp>
    </p:spTree>
    <p:extLst>
      <p:ext uri="{BB962C8B-B14F-4D97-AF65-F5344CB8AC3E}">
        <p14:creationId xmlns:p14="http://schemas.microsoft.com/office/powerpoint/2010/main" val="8659666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Spring Cloud Stream = </a:t>
            </a:r>
            <a:r>
              <a:rPr lang="en-US" sz="1200" b="0" i="0" u="none" strike="noStrike" kern="1200" dirty="0" smtClean="0">
                <a:solidFill>
                  <a:schemeClr val="tx1"/>
                </a:solidFill>
                <a:effectLst/>
                <a:latin typeface="+mn-lt"/>
                <a:ea typeface="+mn-ea"/>
                <a:cs typeface="+mn-cs"/>
                <a:hlinkClick r:id="rId3"/>
              </a:rPr>
              <a:t>Spring Integration</a:t>
            </a:r>
            <a:r>
              <a:rPr lang="en-US" sz="1200" b="0" i="0" kern="1200" dirty="0" smtClean="0">
                <a:solidFill>
                  <a:schemeClr val="tx1"/>
                </a:solidFill>
                <a:effectLst/>
                <a:latin typeface="+mn-lt"/>
                <a:ea typeface="+mn-ea"/>
                <a:cs typeface="+mn-cs"/>
              </a:rPr>
              <a:t> meets Spring Boot </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Evolves into a lightweight event-driven </a:t>
            </a:r>
            <a:r>
              <a:rPr lang="en-US" sz="1200" b="0" i="0" kern="1200" dirty="0" err="1" smtClean="0">
                <a:solidFill>
                  <a:schemeClr val="tx1"/>
                </a:solidFill>
                <a:effectLst/>
                <a:latin typeface="+mn-lt"/>
                <a:ea typeface="+mn-ea"/>
                <a:cs typeface="+mn-cs"/>
              </a:rPr>
              <a:t>microservices</a:t>
            </a:r>
            <a:r>
              <a:rPr lang="en-US" sz="1200" b="0" i="0" kern="1200" dirty="0" smtClean="0">
                <a:solidFill>
                  <a:schemeClr val="tx1"/>
                </a:solidFill>
                <a:effectLst/>
                <a:latin typeface="+mn-lt"/>
                <a:ea typeface="+mn-ea"/>
                <a:cs typeface="+mn-cs"/>
              </a:rPr>
              <a:t> framework</a:t>
            </a:r>
          </a:p>
          <a:p>
            <a:pPr marL="171450" indent="-171450">
              <a:buFont typeface="Arial" panose="020B0604020202020204" pitchFamily="34" charset="0"/>
              <a:buChar char="•"/>
            </a:pPr>
            <a:r>
              <a:rPr lang="en-US" sz="1200" b="0" i="0" kern="1200" dirty="0" smtClean="0">
                <a:solidFill>
                  <a:schemeClr val="tx1"/>
                </a:solidFill>
                <a:effectLst/>
                <a:latin typeface="+mn-lt"/>
                <a:ea typeface="+mn-ea"/>
                <a:cs typeface="+mn-cs"/>
              </a:rPr>
              <a:t>Rapid development of event-driven </a:t>
            </a:r>
            <a:r>
              <a:rPr lang="en-US" sz="1200" b="0" i="0" kern="1200" dirty="0" err="1" smtClean="0">
                <a:solidFill>
                  <a:schemeClr val="tx1"/>
                </a:solidFill>
                <a:effectLst/>
                <a:latin typeface="+mn-lt"/>
                <a:ea typeface="+mn-ea"/>
                <a:cs typeface="+mn-cs"/>
              </a:rPr>
              <a:t>microservice</a:t>
            </a:r>
            <a:r>
              <a:rPr lang="en-US" sz="1200" b="0" i="0" kern="1200" dirty="0" smtClean="0">
                <a:solidFill>
                  <a:schemeClr val="tx1"/>
                </a:solidFill>
                <a:effectLst/>
                <a:latin typeface="+mn-lt"/>
                <a:ea typeface="+mn-ea"/>
                <a:cs typeface="+mn-cs"/>
              </a:rPr>
              <a:t> applications that can connect to external systems</a:t>
            </a:r>
          </a:p>
          <a:p>
            <a:pPr marL="171450" indent="-171450">
              <a:buFont typeface="Arial" panose="020B0604020202020204" pitchFamily="34" charset="0"/>
              <a:buChar char="•"/>
            </a:pPr>
            <a:endParaRPr lang="en-US" sz="1200" b="0" i="0" kern="1200" dirty="0" smtClean="0">
              <a:solidFill>
                <a:schemeClr val="tx1"/>
              </a:solidFill>
              <a:effectLst/>
              <a:latin typeface="+mn-lt"/>
              <a:ea typeface="+mn-ea"/>
              <a:cs typeface="+mn-cs"/>
            </a:endParaRP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31</a:t>
            </a:fld>
            <a:endParaRPr lang="en-US"/>
          </a:p>
        </p:txBody>
      </p:sp>
    </p:spTree>
    <p:extLst>
      <p:ext uri="{BB962C8B-B14F-4D97-AF65-F5344CB8AC3E}">
        <p14:creationId xmlns:p14="http://schemas.microsoft.com/office/powerpoint/2010/main" val="27505252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smtClean="0">
                <a:solidFill>
                  <a:schemeClr val="tx1"/>
                </a:solidFill>
                <a:latin typeface="+mn-lt"/>
                <a:ea typeface="+mn-ea"/>
                <a:cs typeface="+mn-cs"/>
              </a:rPr>
              <a:t>DeBrief</a:t>
            </a:r>
            <a:r>
              <a:rPr lang="en-US" sz="1200" b="0" i="0" u="none" strike="noStrike" kern="1200" baseline="0" dirty="0" smtClean="0">
                <a:solidFill>
                  <a:schemeClr val="tx1"/>
                </a:solidFill>
                <a:latin typeface="+mn-lt"/>
                <a:ea typeface="+mn-ea"/>
                <a:cs typeface="+mn-cs"/>
              </a:rPr>
              <a:t>:</a:t>
            </a:r>
          </a:p>
          <a:p>
            <a:r>
              <a:rPr lang="en-US" sz="1200" b="0" i="0" u="none" strike="noStrike" kern="1200" baseline="0" dirty="0" smtClean="0">
                <a:solidFill>
                  <a:schemeClr val="tx1"/>
                </a:solidFill>
                <a:latin typeface="+mn-lt"/>
                <a:ea typeface="+mn-ea"/>
                <a:cs typeface="+mn-cs"/>
              </a:rPr>
              <a:t>Put commands in XD command window and go over them</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Point out difference between getting info on </a:t>
            </a:r>
            <a:r>
              <a:rPr lang="en-US" sz="1200" b="0" i="0" u="none" strike="noStrike" kern="1200" baseline="0" dirty="0" err="1" smtClean="0">
                <a:solidFill>
                  <a:schemeClr val="tx1"/>
                </a:solidFill>
                <a:latin typeface="+mn-lt"/>
                <a:ea typeface="+mn-ea"/>
                <a:cs typeface="+mn-cs"/>
              </a:rPr>
              <a:t>source:time</a:t>
            </a:r>
            <a:r>
              <a:rPr lang="en-US" sz="1200" b="0" i="0" u="none" strike="noStrike" kern="1200" baseline="0" dirty="0" smtClean="0">
                <a:solidFill>
                  <a:schemeClr val="tx1"/>
                </a:solidFill>
                <a:latin typeface="+mn-lt"/>
                <a:ea typeface="+mn-ea"/>
                <a:cs typeface="+mn-cs"/>
              </a:rPr>
              <a:t> and </a:t>
            </a:r>
            <a:r>
              <a:rPr lang="en-US" sz="1200" b="0" i="0" u="none" strike="noStrike" kern="1200" baseline="0" dirty="0" err="1" smtClean="0">
                <a:solidFill>
                  <a:schemeClr val="tx1"/>
                </a:solidFill>
                <a:latin typeface="+mn-lt"/>
                <a:ea typeface="+mn-ea"/>
                <a:cs typeface="+mn-cs"/>
              </a:rPr>
              <a:t>sink:log</a:t>
            </a:r>
            <a:endParaRPr lang="en-US" sz="1200" b="0" i="0" u="none" strike="noStrike" kern="1200" baseline="0" dirty="0" smtClean="0">
              <a:solidFill>
                <a:schemeClr val="tx1"/>
              </a:solidFill>
              <a:latin typeface="+mn-lt"/>
              <a:ea typeface="+mn-ea"/>
              <a:cs typeface="+mn-cs"/>
            </a:endParaRPr>
          </a:p>
          <a:p>
            <a:pPr marL="628650" lvl="1"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XD differentiates between sources and sinks</a:t>
            </a:r>
          </a:p>
        </p:txBody>
      </p:sp>
      <p:sp>
        <p:nvSpPr>
          <p:cNvPr id="4" name="Slide Number Placeholder 3"/>
          <p:cNvSpPr>
            <a:spLocks noGrp="1"/>
          </p:cNvSpPr>
          <p:nvPr>
            <p:ph type="sldNum" sz="quarter" idx="10"/>
          </p:nvPr>
        </p:nvSpPr>
        <p:spPr/>
        <p:txBody>
          <a:bodyPr/>
          <a:lstStyle/>
          <a:p>
            <a:fld id="{23BB7B6E-8753-4AB8-AE07-644F72AE8E58}" type="slidenum">
              <a:rPr lang="en-US" smtClean="0"/>
              <a:t>32</a:t>
            </a:fld>
            <a:endParaRPr lang="en-US"/>
          </a:p>
        </p:txBody>
      </p:sp>
    </p:spTree>
    <p:extLst>
      <p:ext uri="{BB962C8B-B14F-4D97-AF65-F5344CB8AC3E}">
        <p14:creationId xmlns:p14="http://schemas.microsoft.com/office/powerpoint/2010/main" val="7039985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smtClean="0">
                <a:solidFill>
                  <a:schemeClr val="tx1"/>
                </a:solidFill>
                <a:latin typeface="+mn-lt"/>
                <a:ea typeface="+mn-ea"/>
                <a:cs typeface="+mn-cs"/>
              </a:rPr>
              <a:t>DeBrief</a:t>
            </a:r>
            <a:r>
              <a:rPr lang="en-US" sz="1200" b="0" i="0" u="none" strike="noStrike" kern="1200" baseline="0" dirty="0" smtClean="0">
                <a:solidFill>
                  <a:schemeClr val="tx1"/>
                </a:solidFill>
                <a:latin typeface="+mn-lt"/>
                <a:ea typeface="+mn-ea"/>
                <a:cs typeface="+mn-cs"/>
              </a:rPr>
              <a:t>:</a:t>
            </a:r>
          </a:p>
          <a:p>
            <a:r>
              <a:rPr lang="en-US" sz="1200" b="0" i="0" u="none" strike="noStrike" kern="1200" baseline="0" dirty="0" err="1" smtClean="0">
                <a:solidFill>
                  <a:schemeClr val="tx1"/>
                </a:solidFill>
                <a:latin typeface="+mn-lt"/>
                <a:ea typeface="+mn-ea"/>
                <a:cs typeface="+mn-cs"/>
              </a:rPr>
              <a:t>xd</a:t>
            </a:r>
            <a:r>
              <a:rPr lang="en-US" sz="1200" b="0" i="0" u="none" strike="noStrike" kern="1200" baseline="0" dirty="0" smtClean="0">
                <a:solidFill>
                  <a:schemeClr val="tx1"/>
                </a:solidFill>
                <a:latin typeface="+mn-lt"/>
                <a:ea typeface="+mn-ea"/>
                <a:cs typeface="+mn-cs"/>
              </a:rPr>
              <a:t>:&gt;stream create --name </a:t>
            </a:r>
            <a:r>
              <a:rPr lang="en-US" sz="1200" b="0" i="0" u="none" strike="noStrike" kern="1200" baseline="0" dirty="0" err="1" smtClean="0">
                <a:solidFill>
                  <a:schemeClr val="tx1"/>
                </a:solidFill>
                <a:latin typeface="+mn-lt"/>
                <a:ea typeface="+mn-ea"/>
                <a:cs typeface="+mn-cs"/>
              </a:rPr>
              <a:t>processAccount</a:t>
            </a:r>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--definition </a:t>
            </a:r>
          </a:p>
          <a:p>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jdbc</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url</a:t>
            </a:r>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jdbc:hsqldb:hsql</a:t>
            </a:r>
            <a:r>
              <a:rPr lang="en-US" sz="1200" b="0" i="0" u="none" strike="noStrike" kern="1200" baseline="0" dirty="0" smtClean="0">
                <a:solidFill>
                  <a:schemeClr val="tx1"/>
                </a:solidFill>
                <a:latin typeface="+mn-lt"/>
                <a:ea typeface="+mn-ea"/>
                <a:cs typeface="+mn-cs"/>
              </a:rPr>
              <a:t>://localhost:9002/ --query='select * from account' </a:t>
            </a:r>
          </a:p>
          <a:p>
            <a:r>
              <a:rPr lang="en-US" sz="1200" b="0" i="0" u="none" strike="noStrike" kern="1200" baseline="0" dirty="0" smtClean="0">
                <a:solidFill>
                  <a:schemeClr val="tx1"/>
                </a:solidFill>
                <a:latin typeface="+mn-lt"/>
                <a:ea typeface="+mn-ea"/>
                <a:cs typeface="+mn-cs"/>
              </a:rPr>
              <a:t>             --username=</a:t>
            </a:r>
            <a:r>
              <a:rPr lang="en-US" sz="1200" b="0" i="0" u="none" strike="noStrike" kern="1200" baseline="0" dirty="0" err="1" smtClean="0">
                <a:solidFill>
                  <a:schemeClr val="tx1"/>
                </a:solidFill>
                <a:latin typeface="+mn-lt"/>
                <a:ea typeface="+mn-ea"/>
                <a:cs typeface="+mn-cs"/>
              </a:rPr>
              <a:t>sa</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fixedDelay</a:t>
            </a:r>
            <a:r>
              <a:rPr lang="en-US" sz="1200" b="0" i="0" u="none" strike="noStrike" kern="1200" baseline="0" dirty="0" smtClean="0">
                <a:solidFill>
                  <a:schemeClr val="tx1"/>
                </a:solidFill>
                <a:latin typeface="+mn-lt"/>
                <a:ea typeface="+mn-ea"/>
                <a:cs typeface="+mn-cs"/>
              </a:rPr>
              <a:t>=100 |</a:t>
            </a:r>
          </a:p>
          <a:p>
            <a:r>
              <a:rPr lang="en-US" sz="1200" b="0" i="0" u="none" strike="noStrike" kern="1200" baseline="0" dirty="0" smtClean="0">
                <a:solidFill>
                  <a:schemeClr val="tx1"/>
                </a:solidFill>
                <a:latin typeface="+mn-lt"/>
                <a:ea typeface="+mn-ea"/>
                <a:cs typeface="+mn-cs"/>
              </a:rPr>
              <a:t>     filter --expression='</a:t>
            </a:r>
            <a:r>
              <a:rPr lang="en-US" sz="1200" b="0" i="0" u="none" strike="noStrike" kern="1200" baseline="0" dirty="0" err="1" smtClean="0">
                <a:solidFill>
                  <a:schemeClr val="tx1"/>
                </a:solidFill>
                <a:latin typeface="+mn-lt"/>
                <a:ea typeface="+mn-ea"/>
                <a:cs typeface="+mn-cs"/>
              </a:rPr>
              <a:t>payload.balance</a:t>
            </a:r>
            <a:r>
              <a:rPr lang="en-US" sz="1200" b="0" i="0" u="none" strike="noStrike" kern="1200" baseline="0" dirty="0" smtClean="0">
                <a:solidFill>
                  <a:schemeClr val="tx1"/>
                </a:solidFill>
                <a:latin typeface="+mn-lt"/>
                <a:ea typeface="+mn-ea"/>
                <a:cs typeface="+mn-cs"/>
              </a:rPr>
              <a:t> &gt; 0.00 &amp;&amp; </a:t>
            </a:r>
            <a:r>
              <a:rPr lang="en-US" sz="1200" b="0" i="0" u="none" strike="noStrike" kern="1200" baseline="0" dirty="0" err="1" smtClean="0">
                <a:solidFill>
                  <a:schemeClr val="tx1"/>
                </a:solidFill>
                <a:latin typeface="+mn-lt"/>
                <a:ea typeface="+mn-ea"/>
                <a:cs typeface="+mn-cs"/>
              </a:rPr>
              <a:t>payload.open</a:t>
            </a:r>
            <a:r>
              <a:rPr lang="en-US" sz="1200" b="0" i="0" u="none" strike="noStrike" kern="1200" baseline="0" dirty="0" smtClean="0">
                <a:solidFill>
                  <a:schemeClr val="tx1"/>
                </a:solidFill>
                <a:latin typeface="+mn-lt"/>
                <a:ea typeface="+mn-ea"/>
                <a:cs typeface="+mn-cs"/>
              </a:rPr>
              <a:t> == TRUE‘</a:t>
            </a:r>
          </a:p>
          <a:p>
            <a:r>
              <a:rPr lang="en-US" sz="1200" b="0" i="0" u="none" strike="noStrike" kern="1200" baseline="0" dirty="0" smtClean="0">
                <a:solidFill>
                  <a:schemeClr val="tx1"/>
                </a:solidFill>
                <a:latin typeface="+mn-lt"/>
                <a:ea typeface="+mn-ea"/>
                <a:cs typeface="+mn-cs"/>
              </a:rPr>
              <a:t> | file --suffix=log" –deploy</a:t>
            </a:r>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err="1" smtClean="0">
                <a:solidFill>
                  <a:schemeClr val="tx1"/>
                </a:solidFill>
                <a:latin typeface="+mn-lt"/>
                <a:ea typeface="+mn-ea"/>
                <a:cs typeface="+mn-cs"/>
              </a:rPr>
              <a:t>xd</a:t>
            </a:r>
            <a:r>
              <a:rPr lang="en-US" sz="1200" b="0" i="0" u="none" strike="noStrike" kern="1200" baseline="0" dirty="0" smtClean="0">
                <a:solidFill>
                  <a:schemeClr val="tx1"/>
                </a:solidFill>
                <a:latin typeface="+mn-lt"/>
                <a:ea typeface="+mn-ea"/>
                <a:cs typeface="+mn-cs"/>
              </a:rPr>
              <a:t>:&gt;stream create --name </a:t>
            </a:r>
            <a:r>
              <a:rPr lang="en-US" sz="1200" b="0" i="0" u="none" strike="noStrike" kern="1200" baseline="0" dirty="0" err="1" smtClean="0">
                <a:solidFill>
                  <a:schemeClr val="tx1"/>
                </a:solidFill>
                <a:latin typeface="+mn-lt"/>
                <a:ea typeface="+mn-ea"/>
                <a:cs typeface="+mn-cs"/>
              </a:rPr>
              <a:t>processAccount</a:t>
            </a:r>
            <a:r>
              <a:rPr lang="en-US" sz="1200" b="0" i="0" u="none" strike="noStrike" kern="1200" baseline="0" dirty="0" smtClean="0">
                <a:solidFill>
                  <a:schemeClr val="tx1"/>
                </a:solidFill>
                <a:latin typeface="+mn-lt"/>
                <a:ea typeface="+mn-ea"/>
                <a:cs typeface="+mn-cs"/>
              </a:rPr>
              <a:t> --definition "</a:t>
            </a:r>
            <a:r>
              <a:rPr lang="en-US" sz="1200" b="0" i="0" u="none" strike="noStrike" kern="1200" baseline="0" dirty="0" err="1" smtClean="0">
                <a:solidFill>
                  <a:schemeClr val="tx1"/>
                </a:solidFill>
                <a:latin typeface="+mn-lt"/>
                <a:ea typeface="+mn-ea"/>
                <a:cs typeface="+mn-cs"/>
              </a:rPr>
              <a:t>jdbc</a:t>
            </a:r>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url</a:t>
            </a:r>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jdbc:hsqldb:hsql</a:t>
            </a:r>
            <a:r>
              <a:rPr lang="en-US" sz="1200" b="0" i="0" u="none" strike="noStrike" kern="1200" baseline="0" dirty="0" smtClean="0">
                <a:solidFill>
                  <a:schemeClr val="tx1"/>
                </a:solidFill>
                <a:latin typeface="+mn-lt"/>
                <a:ea typeface="+mn-ea"/>
                <a:cs typeface="+mn-cs"/>
              </a:rPr>
              <a:t>://localhost:9002/ --query='select * from account' --update='update account set </a:t>
            </a:r>
            <a:r>
              <a:rPr lang="en-US" sz="1200" b="0" i="0" u="none" strike="noStrike" kern="1200" baseline="0" dirty="0" err="1" smtClean="0">
                <a:solidFill>
                  <a:schemeClr val="tx1"/>
                </a:solidFill>
                <a:latin typeface="+mn-lt"/>
                <a:ea typeface="+mn-ea"/>
                <a:cs typeface="+mn-cs"/>
              </a:rPr>
              <a:t>newrow</a:t>
            </a:r>
            <a:r>
              <a:rPr lang="en-US" sz="1200" b="0" i="0" u="none" strike="noStrike" kern="1200" baseline="0" dirty="0" smtClean="0">
                <a:solidFill>
                  <a:schemeClr val="tx1"/>
                </a:solidFill>
                <a:latin typeface="+mn-lt"/>
                <a:ea typeface="+mn-ea"/>
                <a:cs typeface="+mn-cs"/>
              </a:rPr>
              <a:t>=false' --username=s| f</a:t>
            </a:r>
          </a:p>
          <a:p>
            <a:r>
              <a:rPr lang="en-US" sz="1200" b="0" i="0" u="none" strike="noStrike" kern="1200" baseline="0" dirty="0" err="1" smtClean="0">
                <a:solidFill>
                  <a:schemeClr val="tx1"/>
                </a:solidFill>
                <a:latin typeface="+mn-lt"/>
                <a:ea typeface="+mn-ea"/>
                <a:cs typeface="+mn-cs"/>
              </a:rPr>
              <a:t>ilter</a:t>
            </a:r>
            <a:r>
              <a:rPr lang="en-US" sz="1200" b="0" i="0" u="none" strike="noStrike" kern="1200" baseline="0" dirty="0" smtClean="0">
                <a:solidFill>
                  <a:schemeClr val="tx1"/>
                </a:solidFill>
                <a:latin typeface="+mn-lt"/>
                <a:ea typeface="+mn-ea"/>
                <a:cs typeface="+mn-cs"/>
              </a:rPr>
              <a:t> --expression='</a:t>
            </a:r>
            <a:r>
              <a:rPr lang="en-US" sz="1200" b="0" i="0" u="none" strike="noStrike" kern="1200" baseline="0" dirty="0" err="1" smtClean="0">
                <a:solidFill>
                  <a:schemeClr val="tx1"/>
                </a:solidFill>
                <a:latin typeface="+mn-lt"/>
                <a:ea typeface="+mn-ea"/>
                <a:cs typeface="+mn-cs"/>
              </a:rPr>
              <a:t>payload.newrow</a:t>
            </a:r>
            <a:r>
              <a:rPr lang="en-US" sz="1200" b="0" i="0" u="none" strike="noStrike" kern="1200" baseline="0" dirty="0" smtClean="0">
                <a:solidFill>
                  <a:schemeClr val="tx1"/>
                </a:solidFill>
                <a:latin typeface="+mn-lt"/>
                <a:ea typeface="+mn-ea"/>
                <a:cs typeface="+mn-cs"/>
              </a:rPr>
              <a:t> == TRUE' | file --suffix=log" --deploy</a:t>
            </a:r>
          </a:p>
          <a:p>
            <a:endParaRPr lang="en-US" sz="1200" b="0" i="0" u="none" strike="noStrike" kern="1200" baseline="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23BB7B6E-8753-4AB8-AE07-644F72AE8E58}" type="slidenum">
              <a:rPr lang="en-US" smtClean="0"/>
              <a:t>33</a:t>
            </a:fld>
            <a:endParaRPr lang="en-US"/>
          </a:p>
        </p:txBody>
      </p:sp>
    </p:spTree>
    <p:extLst>
      <p:ext uri="{BB962C8B-B14F-4D97-AF65-F5344CB8AC3E}">
        <p14:creationId xmlns:p14="http://schemas.microsoft.com/office/powerpoint/2010/main" val="3016665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Page 1 of lab manual should have heading</a:t>
            </a:r>
          </a:p>
          <a:p>
            <a:endParaRPr lang="en-US" dirty="0" smtClean="0"/>
          </a:p>
          <a:p>
            <a:r>
              <a:rPr lang="en-US" dirty="0" smtClean="0"/>
              <a:t>Lab 1: Setting Up the Demo Project</a:t>
            </a:r>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3</a:t>
            </a:fld>
            <a:endParaRPr lang="en-US"/>
          </a:p>
        </p:txBody>
      </p:sp>
    </p:spTree>
    <p:extLst>
      <p:ext uri="{BB962C8B-B14F-4D97-AF65-F5344CB8AC3E}">
        <p14:creationId xmlns:p14="http://schemas.microsoft.com/office/powerpoint/2010/main" val="35319833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Spring XD Installation directory:  </a:t>
            </a:r>
            <a:r>
              <a:rPr lang="en-US" sz="1200" b="1" i="0" u="none" strike="noStrike" kern="1200" baseline="0" dirty="0" smtClean="0">
                <a:solidFill>
                  <a:schemeClr val="tx1"/>
                </a:solidFill>
                <a:latin typeface="+mn-lt"/>
                <a:ea typeface="+mn-ea"/>
                <a:cs typeface="+mn-cs"/>
              </a:rPr>
              <a:t>/Users/username/java/spring-xd-1.3.0.RELEASE</a:t>
            </a:r>
          </a:p>
          <a:p>
            <a:pPr marL="171450" indent="-171450">
              <a:buFont typeface="Arial" panose="020B0604020202020204" pitchFamily="34" charset="0"/>
              <a:buChar char="•"/>
            </a:pPr>
            <a:r>
              <a:rPr lang="en-US" sz="1200" b="0" i="0" u="none" strike="noStrike" kern="1200" baseline="0" dirty="0" err="1" smtClean="0">
                <a:solidFill>
                  <a:schemeClr val="tx1"/>
                </a:solidFill>
                <a:latin typeface="+mn-lt"/>
                <a:ea typeface="+mn-ea"/>
                <a:cs typeface="+mn-cs"/>
              </a:rPr>
              <a:t>Xd</a:t>
            </a:r>
            <a:r>
              <a:rPr lang="en-US" sz="1200" b="0" i="0" u="none" strike="noStrike" kern="1200" baseline="0" dirty="0" smtClean="0">
                <a:solidFill>
                  <a:schemeClr val="tx1"/>
                </a:solidFill>
                <a:latin typeface="+mn-lt"/>
                <a:ea typeface="+mn-ea"/>
                <a:cs typeface="+mn-cs"/>
              </a:rPr>
              <a:t>/bin/xd-singlenode.bat</a:t>
            </a:r>
          </a:p>
          <a:p>
            <a:pPr marL="171450" indent="-171450">
              <a:buFont typeface="Arial" panose="020B0604020202020204" pitchFamily="34" charset="0"/>
              <a:buChar char="•"/>
            </a:pPr>
            <a:r>
              <a:rPr lang="en-US" sz="1200" b="0" i="0" u="none" strike="noStrike" kern="1200" baseline="0" dirty="0" smtClean="0">
                <a:solidFill>
                  <a:schemeClr val="tx1"/>
                </a:solidFill>
                <a:latin typeface="+mn-lt"/>
                <a:ea typeface="+mn-ea"/>
                <a:cs typeface="+mn-cs"/>
              </a:rPr>
              <a:t>Shell/bin/xd-shell.bat</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Start the Spring XD Web GUID :  </a:t>
            </a:r>
            <a:r>
              <a:rPr lang="en-US" sz="1200" b="1" i="0" u="none" strike="noStrike" kern="1200" baseline="0" dirty="0" smtClean="0">
                <a:solidFill>
                  <a:schemeClr val="tx1"/>
                </a:solidFill>
                <a:latin typeface="+mn-lt"/>
                <a:ea typeface="+mn-ea"/>
                <a:cs typeface="+mn-cs"/>
              </a:rPr>
              <a:t>http://localhost:9393/admin-ui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Log file in </a:t>
            </a:r>
            <a:r>
              <a:rPr lang="en-US" sz="1200" b="1" i="0" u="none" strike="noStrike" kern="1200" baseline="0" dirty="0" smtClean="0">
                <a:solidFill>
                  <a:schemeClr val="tx1"/>
                </a:solidFill>
                <a:latin typeface="+mn-lt"/>
                <a:ea typeface="+mn-ea"/>
                <a:cs typeface="+mn-cs"/>
              </a:rPr>
              <a:t>c:/tmp/xd/output</a:t>
            </a:r>
          </a:p>
          <a:p>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34</a:t>
            </a:fld>
            <a:endParaRPr lang="en-US"/>
          </a:p>
        </p:txBody>
      </p:sp>
    </p:spTree>
    <p:extLst>
      <p:ext uri="{BB962C8B-B14F-4D97-AF65-F5344CB8AC3E}">
        <p14:creationId xmlns:p14="http://schemas.microsoft.com/office/powerpoint/2010/main" val="3415457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35</a:t>
            </a:fld>
            <a:endParaRPr lang="en-US"/>
          </a:p>
        </p:txBody>
      </p:sp>
    </p:spTree>
    <p:extLst>
      <p:ext uri="{BB962C8B-B14F-4D97-AF65-F5344CB8AC3E}">
        <p14:creationId xmlns:p14="http://schemas.microsoft.com/office/powerpoint/2010/main" val="36800101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36</a:t>
            </a:fld>
            <a:endParaRPr lang="en-US"/>
          </a:p>
        </p:txBody>
      </p:sp>
    </p:spTree>
    <p:extLst>
      <p:ext uri="{BB962C8B-B14F-4D97-AF65-F5344CB8AC3E}">
        <p14:creationId xmlns:p14="http://schemas.microsoft.com/office/powerpoint/2010/main" val="1041011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4</a:t>
            </a:fld>
            <a:endParaRPr lang="en-US"/>
          </a:p>
        </p:txBody>
      </p:sp>
    </p:spTree>
    <p:extLst>
      <p:ext uri="{BB962C8B-B14F-4D97-AF65-F5344CB8AC3E}">
        <p14:creationId xmlns:p14="http://schemas.microsoft.com/office/powerpoint/2010/main" val="11409550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Maximize good because</a:t>
            </a:r>
            <a:r>
              <a:rPr lang="en-US" baseline="0" dirty="0" smtClean="0"/>
              <a:t> resolution probably isn’t what you’re use to on your laptop, so hard to see everything…. </a:t>
            </a:r>
          </a:p>
          <a:p>
            <a:endParaRPr lang="en-US" baseline="0" dirty="0" smtClean="0"/>
          </a:p>
          <a:p>
            <a:r>
              <a:rPr lang="en-US" baseline="0" dirty="0" smtClean="0"/>
              <a:t>Full screen, or maximized?</a:t>
            </a:r>
          </a:p>
          <a:p>
            <a:endParaRPr lang="en-US" baseline="0" dirty="0" smtClean="0"/>
          </a:p>
          <a:p>
            <a:r>
              <a:rPr lang="en-US" baseline="0" dirty="0" err="1" smtClean="0"/>
              <a:t>ProTech</a:t>
            </a:r>
            <a:r>
              <a:rPr lang="en-US" baseline="0" dirty="0" smtClean="0"/>
              <a:t> likes Full screen…</a:t>
            </a:r>
            <a:endParaRPr lang="en-US" dirty="0"/>
          </a:p>
        </p:txBody>
      </p:sp>
      <p:sp>
        <p:nvSpPr>
          <p:cNvPr id="4" name="Slide Number Placeholder 3"/>
          <p:cNvSpPr>
            <a:spLocks noGrp="1"/>
          </p:cNvSpPr>
          <p:nvPr>
            <p:ph type="sldNum" sz="quarter" idx="10"/>
          </p:nvPr>
        </p:nvSpPr>
        <p:spPr/>
        <p:txBody>
          <a:bodyPr/>
          <a:lstStyle/>
          <a:p>
            <a:fld id="{C9B9DEB3-3931-48BA-818D-613A1CDEBB67}" type="slidenum">
              <a:rPr lang="en-US" smtClean="0"/>
              <a:t>5</a:t>
            </a:fld>
            <a:endParaRPr lang="en-US"/>
          </a:p>
        </p:txBody>
      </p:sp>
    </p:spTree>
    <p:extLst>
      <p:ext uri="{BB962C8B-B14F-4D97-AF65-F5344CB8AC3E}">
        <p14:creationId xmlns:p14="http://schemas.microsoft.com/office/powerpoint/2010/main" val="386074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Full screen hides your laptop taskbar, </a:t>
            </a:r>
          </a:p>
          <a:p>
            <a:pPr marL="171450" indent="-171450">
              <a:buFont typeface="Arial" panose="020B0604020202020204" pitchFamily="34" charset="0"/>
              <a:buChar char="•"/>
            </a:pPr>
            <a:r>
              <a:rPr lang="en-US" dirty="0" smtClean="0"/>
              <a:t>So</a:t>
            </a:r>
            <a:r>
              <a:rPr lang="en-US" baseline="0" dirty="0" smtClean="0"/>
              <a:t> don’t confuse it with the virtual lab environment taskbar</a:t>
            </a:r>
            <a:endParaRPr lang="en-US" dirty="0" smtClean="0"/>
          </a:p>
          <a:p>
            <a:endParaRPr lang="en-US" dirty="0" smtClean="0"/>
          </a:p>
          <a:p>
            <a:r>
              <a:rPr lang="en-US" dirty="0" smtClean="0"/>
              <a:t>Go ahead and try it by hitting the F11 key</a:t>
            </a:r>
            <a:endParaRPr lang="en-US" dirty="0"/>
          </a:p>
        </p:txBody>
      </p:sp>
      <p:sp>
        <p:nvSpPr>
          <p:cNvPr id="4" name="Slide Number Placeholder 3"/>
          <p:cNvSpPr>
            <a:spLocks noGrp="1"/>
          </p:cNvSpPr>
          <p:nvPr>
            <p:ph type="sldNum" sz="quarter" idx="10"/>
          </p:nvPr>
        </p:nvSpPr>
        <p:spPr/>
        <p:txBody>
          <a:bodyPr/>
          <a:lstStyle/>
          <a:p>
            <a:fld id="{C9B9DEB3-3931-48BA-818D-613A1CDEBB67}" type="slidenum">
              <a:rPr lang="en-US" smtClean="0"/>
              <a:t>6</a:t>
            </a:fld>
            <a:endParaRPr lang="en-US"/>
          </a:p>
        </p:txBody>
      </p:sp>
    </p:spTree>
    <p:extLst>
      <p:ext uri="{BB962C8B-B14F-4D97-AF65-F5344CB8AC3E}">
        <p14:creationId xmlns:p14="http://schemas.microsoft.com/office/powerpoint/2010/main" val="2966205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is the screen you’ll see</a:t>
            </a:r>
          </a:p>
          <a:p>
            <a:endParaRPr lang="en-US" baseline="0" dirty="0" smtClean="0"/>
          </a:p>
          <a:p>
            <a:r>
              <a:rPr lang="en-US" baseline="0" dirty="0" smtClean="0"/>
              <a:t>Please BE SURE your number is the one in the middle of the screen</a:t>
            </a:r>
          </a:p>
          <a:p>
            <a:pPr marL="171450" indent="-171450">
              <a:buFont typeface="Arial" panose="020B0604020202020204" pitchFamily="34" charset="0"/>
              <a:buChar char="•"/>
            </a:pPr>
            <a:r>
              <a:rPr lang="en-US" baseline="0" dirty="0" smtClean="0"/>
              <a:t>Or you will be using someone else's environment</a:t>
            </a:r>
            <a:endParaRPr lang="en-US" dirty="0" smtClean="0"/>
          </a:p>
          <a:p>
            <a:endParaRPr lang="en-US" dirty="0" smtClean="0"/>
          </a:p>
          <a:p>
            <a:r>
              <a:rPr lang="en-US" dirty="0" smtClean="0"/>
              <a:t>You are going to be doing labs all day</a:t>
            </a:r>
          </a:p>
          <a:p>
            <a:pPr marL="171450" indent="-171450">
              <a:buFont typeface="Arial" panose="020B0604020202020204" pitchFamily="34" charset="0"/>
              <a:buChar char="•"/>
            </a:pPr>
            <a:r>
              <a:rPr lang="en-US" dirty="0" smtClean="0"/>
              <a:t>And will want to take your labs home with you at the end of the day</a:t>
            </a:r>
          </a:p>
          <a:p>
            <a:pPr marL="171450" indent="-171450">
              <a:buFont typeface="Arial" panose="020B0604020202020204" pitchFamily="34" charset="0"/>
              <a:buChar char="•"/>
            </a:pPr>
            <a:r>
              <a:rPr lang="en-US" dirty="0" smtClean="0"/>
              <a:t>These are the ways </a:t>
            </a:r>
            <a:r>
              <a:rPr lang="en-US" dirty="0" err="1" smtClean="0"/>
              <a:t>ProTech</a:t>
            </a:r>
            <a:r>
              <a:rPr lang="en-US" dirty="0" smtClean="0"/>
              <a:t> gives you to move your files</a:t>
            </a:r>
          </a:p>
          <a:p>
            <a:pPr marL="171450" indent="-171450">
              <a:buFont typeface="Arial" panose="020B0604020202020204" pitchFamily="34" charset="0"/>
              <a:buChar char="•"/>
            </a:pPr>
            <a:r>
              <a:rPr lang="en-US" dirty="0" smtClean="0"/>
              <a:t>You can also use your</a:t>
            </a:r>
            <a:r>
              <a:rPr lang="en-US" baseline="0" dirty="0" smtClean="0"/>
              <a:t> own cloud </a:t>
            </a:r>
            <a:r>
              <a:rPr lang="en-US" baseline="0" dirty="0" err="1" smtClean="0"/>
              <a:t>dropBox</a:t>
            </a:r>
            <a:r>
              <a:rPr lang="en-US" baseline="0" dirty="0" smtClean="0"/>
              <a:t>, iCloud, </a:t>
            </a:r>
            <a:r>
              <a:rPr lang="en-US" baseline="0" dirty="0" err="1" smtClean="0"/>
              <a:t>GoogleDrive</a:t>
            </a:r>
            <a:r>
              <a:rPr lang="en-US" baseline="0" dirty="0" smtClean="0"/>
              <a:t>, etc.</a:t>
            </a:r>
          </a:p>
          <a:p>
            <a:pPr marL="171450" indent="-171450">
              <a:buFont typeface="Arial" panose="020B0604020202020204" pitchFamily="34" charset="0"/>
              <a:buChar char="•"/>
            </a:pPr>
            <a:r>
              <a:rPr lang="en-US" baseline="0" dirty="0" smtClean="0"/>
              <a:t>Or just zip and email it to yourself</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dirty="0" smtClean="0"/>
              <a:t>Highly suggest you install</a:t>
            </a:r>
          </a:p>
          <a:p>
            <a:pPr marL="171450" indent="-171450">
              <a:buFont typeface="Arial" panose="020B0604020202020204" pitchFamily="34" charset="0"/>
              <a:buChar char="•"/>
            </a:pPr>
            <a:r>
              <a:rPr lang="en-US" dirty="0" smtClean="0"/>
              <a:t>7_zip</a:t>
            </a:r>
          </a:p>
          <a:p>
            <a:pPr marL="171450" indent="-171450">
              <a:buFont typeface="Arial" panose="020B0604020202020204" pitchFamily="34" charset="0"/>
              <a:buChar char="•"/>
            </a:pPr>
            <a:r>
              <a:rPr lang="en-US" dirty="0" smtClean="0"/>
              <a:t>Notepad++</a:t>
            </a:r>
            <a:endParaRPr lang="en-US" dirty="0"/>
          </a:p>
        </p:txBody>
      </p:sp>
      <p:sp>
        <p:nvSpPr>
          <p:cNvPr id="4" name="Slide Number Placeholder 3"/>
          <p:cNvSpPr>
            <a:spLocks noGrp="1"/>
          </p:cNvSpPr>
          <p:nvPr>
            <p:ph type="sldNum" sz="quarter" idx="10"/>
          </p:nvPr>
        </p:nvSpPr>
        <p:spPr/>
        <p:txBody>
          <a:bodyPr/>
          <a:lstStyle/>
          <a:p>
            <a:fld id="{C9B9DEB3-3931-48BA-818D-613A1CDEBB67}" type="slidenum">
              <a:rPr lang="en-US" smtClean="0"/>
              <a:t>7</a:t>
            </a:fld>
            <a:endParaRPr lang="en-US"/>
          </a:p>
        </p:txBody>
      </p:sp>
    </p:spTree>
    <p:extLst>
      <p:ext uri="{BB962C8B-B14F-4D97-AF65-F5344CB8AC3E}">
        <p14:creationId xmlns:p14="http://schemas.microsoft.com/office/powerpoint/2010/main" val="3139014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use the </a:t>
            </a:r>
            <a:r>
              <a:rPr lang="en-US" dirty="0" err="1" smtClean="0"/>
              <a:t>ProTech</a:t>
            </a:r>
            <a:r>
              <a:rPr lang="en-US" baseline="0" dirty="0" smtClean="0"/>
              <a:t> </a:t>
            </a:r>
            <a:r>
              <a:rPr lang="en-US" dirty="0" smtClean="0"/>
              <a:t>FTP App you’ll use your </a:t>
            </a:r>
            <a:r>
              <a:rPr lang="en-US" dirty="0" err="1" smtClean="0"/>
              <a:t>PTAccessXXX</a:t>
            </a:r>
            <a:r>
              <a:rPr lang="en-US" baseline="0" dirty="0" smtClean="0"/>
              <a:t> user name and follow what it says</a:t>
            </a:r>
          </a:p>
          <a:p>
            <a:endParaRPr lang="en-US" baseline="0" dirty="0" smtClean="0"/>
          </a:p>
          <a:p>
            <a:r>
              <a:rPr lang="en-US" baseline="0" dirty="0" smtClean="0"/>
              <a:t>You will be uploading a ZIP archive to the </a:t>
            </a:r>
            <a:r>
              <a:rPr lang="en-US" baseline="0" dirty="0" err="1" smtClean="0"/>
              <a:t>ProTech</a:t>
            </a:r>
            <a:r>
              <a:rPr lang="en-US" baseline="0" dirty="0" smtClean="0"/>
              <a:t> server</a:t>
            </a:r>
            <a:endParaRPr lang="en-US" dirty="0"/>
          </a:p>
        </p:txBody>
      </p:sp>
      <p:sp>
        <p:nvSpPr>
          <p:cNvPr id="4" name="Slide Number Placeholder 3"/>
          <p:cNvSpPr>
            <a:spLocks noGrp="1"/>
          </p:cNvSpPr>
          <p:nvPr>
            <p:ph type="sldNum" sz="quarter" idx="10"/>
          </p:nvPr>
        </p:nvSpPr>
        <p:spPr/>
        <p:txBody>
          <a:bodyPr/>
          <a:lstStyle/>
          <a:p>
            <a:fld id="{C9B9DEB3-3931-48BA-818D-613A1CDEBB67}" type="slidenum">
              <a:rPr lang="en-US" smtClean="0"/>
              <a:t>8</a:t>
            </a:fld>
            <a:endParaRPr lang="en-US"/>
          </a:p>
        </p:txBody>
      </p:sp>
    </p:spTree>
    <p:extLst>
      <p:ext uri="{BB962C8B-B14F-4D97-AF65-F5344CB8AC3E}">
        <p14:creationId xmlns:p14="http://schemas.microsoft.com/office/powerpoint/2010/main" val="1912388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BB7B6E-8753-4AB8-AE07-644F72AE8E58}" type="slidenum">
              <a:rPr lang="en-US" smtClean="0"/>
              <a:t>9</a:t>
            </a:fld>
            <a:endParaRPr lang="en-US"/>
          </a:p>
        </p:txBody>
      </p:sp>
    </p:spTree>
    <p:extLst>
      <p:ext uri="{BB962C8B-B14F-4D97-AF65-F5344CB8AC3E}">
        <p14:creationId xmlns:p14="http://schemas.microsoft.com/office/powerpoint/2010/main" val="2994668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A069CB8-F204-4D06-B913-C5A26A89888A}" type="datetimeFigureOut">
              <a:rPr lang="en-US" dirty="0"/>
              <a:t>3/3/2017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0B6E300-0A13-4A81-945A-7333C271A069}" type="datetimeFigureOut">
              <a:rPr lang="en-US" dirty="0"/>
              <a:t>3/3/2017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4671962-1EA4-46E7-BCB0-F36CE46D1A59}" type="datetimeFigureOut">
              <a:rPr lang="en-US" dirty="0"/>
              <a:t>3/3/2017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172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30BB376-B19C-488D-ABEB-03C7E6E9E3E0}" type="datetimeFigureOut">
              <a:rPr lang="en-US" dirty="0"/>
              <a:t>3/3/2017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9637A9-119A-49DA-BD12-AAC58B377D80}"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6F077B-A50F-4D64-8574-E2D6A98A5553}" type="datetimeFigureOut">
              <a:rPr lang="en-US" dirty="0"/>
              <a:t>3/3/2017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D9E2A62-1983-43A1-A163-D8AA46534C80}" type="datetimeFigureOut">
              <a:rPr lang="en-US" dirty="0"/>
              <a:t>3/3/2017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98F3E3B-34E3-4345-B2A1-994B83598A9C}" type="datetimeFigureOut">
              <a:rPr lang="en-US" dirty="0"/>
              <a:t>3/3/2017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D816C96-82A1-4D77-8ADA-627AC6FE3D65}" type="datetimeFigureOut">
              <a:rPr lang="en-US" dirty="0"/>
              <a:t>3/3/2017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102C1E-28F2-47E9-802D-339E64E2F920}" type="datetimeFigureOut">
              <a:rPr lang="en-US" dirty="0"/>
              <a:t>3/3/2017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4271A48-F18A-45B3-BC05-1E27DA3F88AF}" type="datetimeFigureOut">
              <a:rPr lang="en-US" dirty="0"/>
              <a:t>3/3/2017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B747F8-9654-4282-85D2-65F41AAE7A75}" type="datetimeFigureOut">
              <a:rPr lang="en-US" dirty="0"/>
              <a:t>3/3/2017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DC5B261-8843-42D1-AAFC-05E20E2D9B97}" type="datetimeFigureOut">
              <a:rPr lang="en-US" dirty="0"/>
              <a:t>3/3/2017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labs.protechtraining.com/"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185283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0158" y="855089"/>
            <a:ext cx="9151684" cy="5147823"/>
          </a:xfrm>
          <a:prstGeom prst="rect">
            <a:avLst/>
          </a:prstGeom>
        </p:spPr>
      </p:pic>
      <p:sp>
        <p:nvSpPr>
          <p:cNvPr id="3" name="TextBox 2"/>
          <p:cNvSpPr txBox="1"/>
          <p:nvPr/>
        </p:nvSpPr>
        <p:spPr>
          <a:xfrm>
            <a:off x="2078411" y="3191306"/>
            <a:ext cx="1348348" cy="277127"/>
          </a:xfrm>
          <a:prstGeom prst="rect">
            <a:avLst/>
          </a:prstGeom>
          <a:noFill/>
        </p:spPr>
        <p:txBody>
          <a:bodyPr wrap="square" rtlCol="0">
            <a:spAutoFit/>
          </a:bodyPr>
          <a:lstStyle/>
          <a:p>
            <a:r>
              <a:rPr lang="en-US" sz="1201" b="1" dirty="0">
                <a:solidFill>
                  <a:schemeClr val="bg1"/>
                </a:solidFill>
              </a:rPr>
              <a:t>Click Upload Files</a:t>
            </a:r>
          </a:p>
        </p:txBody>
      </p:sp>
      <p:sp>
        <p:nvSpPr>
          <p:cNvPr id="4" name="Right Arrow 3"/>
          <p:cNvSpPr/>
          <p:nvPr/>
        </p:nvSpPr>
        <p:spPr>
          <a:xfrm>
            <a:off x="3426760" y="3269138"/>
            <a:ext cx="1563915" cy="109367"/>
          </a:xfrm>
          <a:prstGeom prst="rightArrow">
            <a:avLst/>
          </a:prstGeom>
          <a:solidFill>
            <a:srgbClr val="FFC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2"/>
          </a:p>
        </p:txBody>
      </p:sp>
    </p:spTree>
    <p:extLst>
      <p:ext uri="{BB962C8B-B14F-4D97-AF65-F5344CB8AC3E}">
        <p14:creationId xmlns:p14="http://schemas.microsoft.com/office/powerpoint/2010/main" val="22672844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0158" y="855089"/>
            <a:ext cx="9151684" cy="5147823"/>
          </a:xfrm>
          <a:prstGeom prst="rect">
            <a:avLst/>
          </a:prstGeom>
        </p:spPr>
      </p:pic>
      <p:sp>
        <p:nvSpPr>
          <p:cNvPr id="5" name="TextBox 4"/>
          <p:cNvSpPr txBox="1"/>
          <p:nvPr/>
        </p:nvSpPr>
        <p:spPr>
          <a:xfrm>
            <a:off x="1977742" y="1674927"/>
            <a:ext cx="2211657" cy="1201098"/>
          </a:xfrm>
          <a:prstGeom prst="rect">
            <a:avLst/>
          </a:prstGeom>
          <a:noFill/>
        </p:spPr>
        <p:txBody>
          <a:bodyPr wrap="square" rtlCol="0">
            <a:spAutoFit/>
          </a:bodyPr>
          <a:lstStyle/>
          <a:p>
            <a:r>
              <a:rPr lang="en-US" sz="1201" b="1" dirty="0">
                <a:solidFill>
                  <a:schemeClr val="bg1"/>
                </a:solidFill>
              </a:rPr>
              <a:t>A link will be generated based on the PTACCESS ID.  You can send this link to an email address, or copy and paste it using the HTML5 control panel clipboard.</a:t>
            </a:r>
          </a:p>
        </p:txBody>
      </p:sp>
      <p:sp>
        <p:nvSpPr>
          <p:cNvPr id="6" name="TextBox 5"/>
          <p:cNvSpPr txBox="1"/>
          <p:nvPr/>
        </p:nvSpPr>
        <p:spPr>
          <a:xfrm>
            <a:off x="2740383" y="4267905"/>
            <a:ext cx="1958460" cy="277127"/>
          </a:xfrm>
          <a:prstGeom prst="rect">
            <a:avLst/>
          </a:prstGeom>
          <a:noFill/>
        </p:spPr>
        <p:txBody>
          <a:bodyPr wrap="square" rtlCol="0">
            <a:spAutoFit/>
          </a:bodyPr>
          <a:lstStyle/>
          <a:p>
            <a:r>
              <a:rPr lang="en-US" sz="1201" b="1" dirty="0">
                <a:solidFill>
                  <a:schemeClr val="bg1"/>
                </a:solidFill>
              </a:rPr>
              <a:t>Copy to HTML 5 clipboard</a:t>
            </a:r>
          </a:p>
        </p:txBody>
      </p:sp>
      <p:sp>
        <p:nvSpPr>
          <p:cNvPr id="7" name="TextBox 6"/>
          <p:cNvSpPr txBox="1"/>
          <p:nvPr/>
        </p:nvSpPr>
        <p:spPr>
          <a:xfrm>
            <a:off x="7468753" y="4267903"/>
            <a:ext cx="1601545" cy="277127"/>
          </a:xfrm>
          <a:prstGeom prst="rect">
            <a:avLst/>
          </a:prstGeom>
          <a:noFill/>
        </p:spPr>
        <p:txBody>
          <a:bodyPr wrap="square" rtlCol="0">
            <a:spAutoFit/>
          </a:bodyPr>
          <a:lstStyle/>
          <a:p>
            <a:r>
              <a:rPr lang="en-US" sz="1201" b="1" dirty="0">
                <a:solidFill>
                  <a:schemeClr val="bg1"/>
                </a:solidFill>
              </a:rPr>
              <a:t>Send link in an email</a:t>
            </a:r>
          </a:p>
        </p:txBody>
      </p:sp>
      <p:sp>
        <p:nvSpPr>
          <p:cNvPr id="9" name="Right Arrow 8"/>
          <p:cNvSpPr/>
          <p:nvPr/>
        </p:nvSpPr>
        <p:spPr>
          <a:xfrm rot="19553697">
            <a:off x="4650682" y="4128076"/>
            <a:ext cx="628379" cy="114397"/>
          </a:xfrm>
          <a:prstGeom prst="rightArrow">
            <a:avLst/>
          </a:prstGeom>
          <a:solidFill>
            <a:srgbClr val="FFC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2"/>
          </a:p>
        </p:txBody>
      </p:sp>
      <p:sp>
        <p:nvSpPr>
          <p:cNvPr id="10" name="Right Arrow 9"/>
          <p:cNvSpPr/>
          <p:nvPr/>
        </p:nvSpPr>
        <p:spPr>
          <a:xfrm rot="13220611">
            <a:off x="6897213" y="4155271"/>
            <a:ext cx="628379" cy="114397"/>
          </a:xfrm>
          <a:prstGeom prst="rightArrow">
            <a:avLst/>
          </a:prstGeom>
          <a:solidFill>
            <a:srgbClr val="FFC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2"/>
          </a:p>
        </p:txBody>
      </p:sp>
    </p:spTree>
    <p:extLst>
      <p:ext uri="{BB962C8B-B14F-4D97-AF65-F5344CB8AC3E}">
        <p14:creationId xmlns:p14="http://schemas.microsoft.com/office/powerpoint/2010/main" val="4590017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158" y="855089"/>
            <a:ext cx="9151684" cy="5147823"/>
          </a:xfrm>
          <a:prstGeom prst="rect">
            <a:avLst/>
          </a:prstGeom>
        </p:spPr>
      </p:pic>
      <p:sp>
        <p:nvSpPr>
          <p:cNvPr id="5" name="TextBox 4"/>
          <p:cNvSpPr txBox="1"/>
          <p:nvPr/>
        </p:nvSpPr>
        <p:spPr>
          <a:xfrm>
            <a:off x="1974692" y="2630861"/>
            <a:ext cx="2211657" cy="831510"/>
          </a:xfrm>
          <a:prstGeom prst="rect">
            <a:avLst/>
          </a:prstGeom>
          <a:noFill/>
        </p:spPr>
        <p:txBody>
          <a:bodyPr wrap="square" rtlCol="0">
            <a:spAutoFit/>
          </a:bodyPr>
          <a:lstStyle/>
          <a:p>
            <a:r>
              <a:rPr lang="en-US" sz="1201" b="1" dirty="0">
                <a:solidFill>
                  <a:schemeClr val="bg1"/>
                </a:solidFill>
              </a:rPr>
              <a:t>Enter your email address.  Personal email addresses are preferred to avoid corporate email security filters.</a:t>
            </a:r>
          </a:p>
        </p:txBody>
      </p:sp>
      <p:sp>
        <p:nvSpPr>
          <p:cNvPr id="6" name="Right Arrow 5"/>
          <p:cNvSpPr/>
          <p:nvPr/>
        </p:nvSpPr>
        <p:spPr>
          <a:xfrm>
            <a:off x="3808079" y="2724321"/>
            <a:ext cx="1505955" cy="109367"/>
          </a:xfrm>
          <a:prstGeom prst="rightArrow">
            <a:avLst/>
          </a:prstGeom>
          <a:solidFill>
            <a:srgbClr val="FFC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2"/>
          </a:p>
        </p:txBody>
      </p:sp>
    </p:spTree>
    <p:extLst>
      <p:ext uri="{BB962C8B-B14F-4D97-AF65-F5344CB8AC3E}">
        <p14:creationId xmlns:p14="http://schemas.microsoft.com/office/powerpoint/2010/main" val="1865912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158" y="855089"/>
            <a:ext cx="9151684" cy="5147823"/>
          </a:xfrm>
          <a:prstGeom prst="rect">
            <a:avLst/>
          </a:prstGeom>
        </p:spPr>
      </p:pic>
      <p:sp>
        <p:nvSpPr>
          <p:cNvPr id="6" name="Right Arrow 5"/>
          <p:cNvSpPr/>
          <p:nvPr/>
        </p:nvSpPr>
        <p:spPr>
          <a:xfrm rot="10800000">
            <a:off x="3884344" y="1064815"/>
            <a:ext cx="1601545" cy="228792"/>
          </a:xfrm>
          <a:prstGeom prst="rightArrow">
            <a:avLst/>
          </a:prstGeom>
          <a:solidFill>
            <a:srgbClr val="FFFF00"/>
          </a:solidFill>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sz="1802"/>
          </a:p>
        </p:txBody>
      </p:sp>
      <p:sp>
        <p:nvSpPr>
          <p:cNvPr id="7" name="TextBox 6"/>
          <p:cNvSpPr txBox="1"/>
          <p:nvPr/>
        </p:nvSpPr>
        <p:spPr>
          <a:xfrm>
            <a:off x="5638416" y="871119"/>
            <a:ext cx="3279354" cy="708527"/>
          </a:xfrm>
          <a:prstGeom prst="rect">
            <a:avLst/>
          </a:prstGeom>
          <a:noFill/>
        </p:spPr>
        <p:txBody>
          <a:bodyPr wrap="square" rtlCol="0">
            <a:spAutoFit/>
          </a:bodyPr>
          <a:lstStyle/>
          <a:p>
            <a:r>
              <a:rPr lang="en-US" sz="2002" b="1" dirty="0">
                <a:solidFill>
                  <a:schemeClr val="bg1"/>
                </a:solidFill>
              </a:rPr>
              <a:t>Drop down your PTACCESS ID and choose Disconnect</a:t>
            </a:r>
          </a:p>
        </p:txBody>
      </p:sp>
      <p:sp>
        <p:nvSpPr>
          <p:cNvPr id="2" name="Rectangle 1"/>
          <p:cNvSpPr/>
          <p:nvPr/>
        </p:nvSpPr>
        <p:spPr>
          <a:xfrm>
            <a:off x="4488203" y="3891015"/>
            <a:ext cx="5313478" cy="508088"/>
          </a:xfrm>
          <a:prstGeom prst="rect">
            <a:avLst/>
          </a:prstGeom>
        </p:spPr>
        <p:txBody>
          <a:bodyPr wrap="square">
            <a:spAutoFit/>
          </a:bodyPr>
          <a:lstStyle/>
          <a:p>
            <a:r>
              <a:rPr lang="en-US" sz="1351" b="1" dirty="0">
                <a:solidFill>
                  <a:srgbClr val="FFFF00"/>
                </a:solidFill>
              </a:rPr>
              <a:t>To display an admin panel on the left side of your screen.</a:t>
            </a:r>
          </a:p>
          <a:p>
            <a:r>
              <a:rPr lang="en-US" sz="1351" b="1" dirty="0">
                <a:solidFill>
                  <a:srgbClr val="FFFF00"/>
                </a:solidFill>
              </a:rPr>
              <a:t>Press &lt;Ctrl&gt;&lt;Alt&gt;&lt;Shift&gt; all from the left side of your keyboard.  </a:t>
            </a:r>
          </a:p>
        </p:txBody>
      </p:sp>
    </p:spTree>
    <p:extLst>
      <p:ext uri="{BB962C8B-B14F-4D97-AF65-F5344CB8AC3E}">
        <p14:creationId xmlns:p14="http://schemas.microsoft.com/office/powerpoint/2010/main" val="12770936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Installation Locations</a:t>
            </a:r>
            <a:endParaRPr lang="en-US" dirty="0"/>
          </a:p>
        </p:txBody>
      </p:sp>
      <p:sp>
        <p:nvSpPr>
          <p:cNvPr id="5" name="Content Placeholder 4"/>
          <p:cNvSpPr>
            <a:spLocks noGrp="1"/>
          </p:cNvSpPr>
          <p:nvPr>
            <p:ph idx="1"/>
          </p:nvPr>
        </p:nvSpPr>
        <p:spPr/>
        <p:txBody>
          <a:bodyPr>
            <a:normAutofit/>
          </a:bodyPr>
          <a:lstStyle/>
          <a:p>
            <a:endParaRPr lang="en-US" sz="1802" dirty="0"/>
          </a:p>
          <a:p>
            <a:endParaRPr lang="en-US" sz="1802" dirty="0"/>
          </a:p>
          <a:p>
            <a:pPr marL="0" indent="0">
              <a:buNone/>
            </a:pPr>
            <a:endParaRPr lang="en-US" sz="1802" b="1" dirty="0"/>
          </a:p>
          <a:p>
            <a:pPr marL="0" indent="0">
              <a:buNone/>
            </a:pPr>
            <a:endParaRPr lang="en-US" sz="1802" b="1" dirty="0"/>
          </a:p>
          <a:p>
            <a:pPr marL="0" indent="0">
              <a:buNone/>
            </a:pPr>
            <a:endParaRPr lang="en-US" sz="1802" b="1" dirty="0"/>
          </a:p>
        </p:txBody>
      </p:sp>
      <p:graphicFrame>
        <p:nvGraphicFramePr>
          <p:cNvPr id="6" name="Content Placeholder 3"/>
          <p:cNvGraphicFramePr>
            <a:graphicFrameLocks/>
          </p:cNvGraphicFramePr>
          <p:nvPr>
            <p:extLst>
              <p:ext uri="{D42A27DB-BD31-4B8C-83A1-F6EECF244321}">
                <p14:modId xmlns:p14="http://schemas.microsoft.com/office/powerpoint/2010/main" val="4087110216"/>
              </p:ext>
            </p:extLst>
          </p:nvPr>
        </p:nvGraphicFramePr>
        <p:xfrm>
          <a:off x="1097280" y="2533968"/>
          <a:ext cx="9349177" cy="3775616"/>
        </p:xfrm>
        <a:graphic>
          <a:graphicData uri="http://schemas.openxmlformats.org/drawingml/2006/table">
            <a:tbl>
              <a:tblPr firstRow="1" bandRow="1">
                <a:tableStyleId>{5C22544A-7EE6-4342-B048-85BDC9FD1C3A}</a:tableStyleId>
              </a:tblPr>
              <a:tblGrid>
                <a:gridCol w="1392293"/>
                <a:gridCol w="5406189"/>
                <a:gridCol w="2550695"/>
              </a:tblGrid>
              <a:tr h="325653">
                <a:tc>
                  <a:txBody>
                    <a:bodyPr/>
                    <a:lstStyle/>
                    <a:p>
                      <a:r>
                        <a:rPr lang="en-US" sz="1800" dirty="0" smtClean="0"/>
                        <a:t>Target</a:t>
                      </a:r>
                      <a:endParaRPr lang="en-US" sz="1800" dirty="0"/>
                    </a:p>
                  </a:txBody>
                  <a:tcPr marL="68638" marR="68638" marT="34319" marB="34319"/>
                </a:tc>
                <a:tc>
                  <a:txBody>
                    <a:bodyPr/>
                    <a:lstStyle/>
                    <a:p>
                      <a:r>
                        <a:rPr lang="en-US" sz="1800" dirty="0" smtClean="0"/>
                        <a:t>Installation Directory</a:t>
                      </a:r>
                      <a:endParaRPr lang="en-US" sz="1800" dirty="0"/>
                    </a:p>
                  </a:txBody>
                  <a:tcPr marL="68638" marR="68638" marT="34319" marB="34319"/>
                </a:tc>
                <a:tc>
                  <a:txBody>
                    <a:bodyPr/>
                    <a:lstStyle/>
                    <a:p>
                      <a:r>
                        <a:rPr lang="en-US" sz="1800" dirty="0" smtClean="0"/>
                        <a:t> Access</a:t>
                      </a:r>
                      <a:endParaRPr lang="en-US" sz="1800" dirty="0"/>
                    </a:p>
                  </a:txBody>
                  <a:tcPr marL="68638" marR="68638" marT="34319" marB="34319"/>
                </a:tc>
              </a:tr>
              <a:tr h="846609">
                <a:tc>
                  <a:txBody>
                    <a:bodyPr/>
                    <a:lstStyle/>
                    <a:p>
                      <a:r>
                        <a:rPr lang="en-US" sz="1800" dirty="0" smtClean="0"/>
                        <a:t>Spring</a:t>
                      </a:r>
                    </a:p>
                  </a:txBody>
                  <a:tcPr marL="68638" marR="68638" marT="34319" marB="34319"/>
                </a:tc>
                <a:tc>
                  <a:txBody>
                    <a:bodyPr/>
                    <a:lstStyle/>
                    <a:p>
                      <a:r>
                        <a:rPr lang="en-US" sz="1800" dirty="0" smtClean="0"/>
                        <a:t>$(Base</a:t>
                      </a:r>
                      <a:r>
                        <a:rPr lang="en-US" sz="1800" baseline="0" dirty="0" smtClean="0"/>
                        <a:t> Directory)</a:t>
                      </a:r>
                      <a:r>
                        <a:rPr lang="en-US" sz="1800" dirty="0" smtClean="0"/>
                        <a:t>\java\spring-1.3.1.RELEASE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t>$(Base</a:t>
                      </a:r>
                      <a:r>
                        <a:rPr lang="en-US" sz="1800" baseline="0" dirty="0" smtClean="0"/>
                        <a:t> Directory)</a:t>
                      </a:r>
                      <a:r>
                        <a:rPr lang="en-US" sz="1800" dirty="0" smtClean="0"/>
                        <a:t>\</a:t>
                      </a:r>
                      <a:r>
                        <a:rPr lang="en-US" sz="1800" b="1" dirty="0" smtClean="0"/>
                        <a:t>java\spring-xd-1.3.1.RELEASE</a:t>
                      </a:r>
                      <a:endParaRPr lang="en-US" sz="1800" b="1"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smtClean="0"/>
                    </a:p>
                  </a:txBody>
                  <a:tcPr marL="68638" marR="68638" marT="34319" marB="34319"/>
                </a:tc>
                <a:tc>
                  <a:txBody>
                    <a:bodyPr/>
                    <a:lstStyle/>
                    <a:p>
                      <a:r>
                        <a:rPr lang="en-US" sz="1800" dirty="0" smtClean="0"/>
                        <a:t>File</a:t>
                      </a:r>
                      <a:r>
                        <a:rPr lang="en-US" sz="1800" baseline="0" dirty="0" smtClean="0"/>
                        <a:t> Explorer</a:t>
                      </a:r>
                      <a:endParaRPr lang="en-US" sz="1800" dirty="0"/>
                    </a:p>
                  </a:txBody>
                  <a:tcPr marL="68638" marR="68638" marT="34319" marB="34319"/>
                </a:tc>
              </a:tr>
              <a:tr h="325653">
                <a:tc>
                  <a:txBody>
                    <a:bodyPr/>
                    <a:lstStyle/>
                    <a:p>
                      <a:r>
                        <a:rPr lang="en-US" sz="1800" dirty="0" smtClean="0"/>
                        <a:t>Eclipse</a:t>
                      </a:r>
                      <a:endParaRPr lang="en-US" sz="1800" dirty="0"/>
                    </a:p>
                  </a:txBody>
                  <a:tcPr marL="68638" marR="68638" marT="34319" marB="34319"/>
                </a:tc>
                <a:tc>
                  <a:txBody>
                    <a:bodyPr/>
                    <a:lstStyle/>
                    <a:p>
                      <a:r>
                        <a:rPr lang="en-US" sz="1800" dirty="0" smtClean="0"/>
                        <a:t>$(Base</a:t>
                      </a:r>
                      <a:r>
                        <a:rPr lang="en-US" sz="1800" baseline="0" dirty="0" smtClean="0"/>
                        <a:t> Directory)</a:t>
                      </a:r>
                      <a:r>
                        <a:rPr lang="en-US" sz="1800" dirty="0" smtClean="0"/>
                        <a:t>\java\eclipse</a:t>
                      </a:r>
                    </a:p>
                  </a:txBody>
                  <a:tcPr marL="68638" marR="68638" marT="34319" marB="34319"/>
                </a:tc>
                <a:tc>
                  <a:txBody>
                    <a:bodyPr/>
                    <a:lstStyle/>
                    <a:p>
                      <a:r>
                        <a:rPr lang="en-US" sz="1800" dirty="0" smtClean="0"/>
                        <a:t>Desktop Shortcut</a:t>
                      </a:r>
                      <a:endParaRPr lang="en-US" sz="1800" dirty="0"/>
                    </a:p>
                  </a:txBody>
                  <a:tcPr marL="68638" marR="68638" marT="34319" marB="34319"/>
                </a:tc>
              </a:tr>
              <a:tr h="586131">
                <a:tc>
                  <a:txBody>
                    <a:bodyPr/>
                    <a:lstStyle/>
                    <a:p>
                      <a:r>
                        <a:rPr lang="en-US" sz="1800" dirty="0" smtClean="0"/>
                        <a:t>Tomcat</a:t>
                      </a:r>
                      <a:endParaRPr lang="en-US" sz="1800" dirty="0"/>
                    </a:p>
                  </a:txBody>
                  <a:tcPr marL="68638" marR="68638" marT="34319" marB="3431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t>$(Base</a:t>
                      </a:r>
                      <a:r>
                        <a:rPr lang="en-US" sz="1800" baseline="0" dirty="0" smtClean="0"/>
                        <a:t> Directory)</a:t>
                      </a:r>
                      <a:r>
                        <a:rPr lang="en-US" sz="1800" dirty="0" smtClean="0"/>
                        <a:t>\</a:t>
                      </a:r>
                      <a:r>
                        <a:rPr lang="en-US" sz="1800" dirty="0" err="1" smtClean="0"/>
                        <a:t>advspring</a:t>
                      </a:r>
                      <a:r>
                        <a:rPr lang="en-US" sz="1800" dirty="0" smtClean="0"/>
                        <a:t>\tomcat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smtClean="0"/>
                    </a:p>
                  </a:txBody>
                  <a:tcPr marL="68638" marR="68638" marT="34319" marB="34319"/>
                </a:tc>
                <a:tc>
                  <a:txBody>
                    <a:bodyPr/>
                    <a:lstStyle/>
                    <a:p>
                      <a:r>
                        <a:rPr lang="en-US" sz="1800" dirty="0" smtClean="0"/>
                        <a:t>File</a:t>
                      </a:r>
                      <a:r>
                        <a:rPr lang="en-US" sz="1800" baseline="0" dirty="0" smtClean="0"/>
                        <a:t> Explorer</a:t>
                      </a:r>
                      <a:endParaRPr lang="en-US" sz="1800" dirty="0"/>
                    </a:p>
                  </a:txBody>
                  <a:tcPr marL="68638" marR="68638" marT="34319" marB="34319"/>
                </a:tc>
              </a:tr>
              <a:tr h="1023111">
                <a:tc>
                  <a:txBody>
                    <a:bodyPr/>
                    <a:lstStyle/>
                    <a:p>
                      <a:r>
                        <a:rPr lang="en-US" sz="1800" b="1" dirty="0" smtClean="0"/>
                        <a:t>Lab</a:t>
                      </a:r>
                      <a:r>
                        <a:rPr lang="en-US" sz="1800" b="1" baseline="0" dirty="0" smtClean="0"/>
                        <a:t> folders</a:t>
                      </a:r>
                      <a:endParaRPr lang="en-US" sz="1800" b="1" dirty="0" smtClean="0"/>
                    </a:p>
                  </a:txBody>
                  <a:tcPr marL="68638" marR="68638" marT="34319" marB="34319"/>
                </a:tc>
                <a:tc>
                  <a:txBody>
                    <a:bodyPr/>
                    <a:lstStyle/>
                    <a:p>
                      <a:r>
                        <a:rPr lang="en-US" sz="1800" dirty="0" smtClean="0"/>
                        <a:t>$(Base</a:t>
                      </a:r>
                      <a:r>
                        <a:rPr lang="en-US" sz="1800" baseline="0" dirty="0" smtClean="0"/>
                        <a:t> Directory)</a:t>
                      </a:r>
                      <a:r>
                        <a:rPr lang="en-US" sz="1800" dirty="0" smtClean="0"/>
                        <a:t>\</a:t>
                      </a:r>
                      <a:r>
                        <a:rPr lang="en-US" sz="1800" dirty="0" err="1" smtClean="0"/>
                        <a:t>advspring</a:t>
                      </a:r>
                      <a:r>
                        <a:rPr lang="en-US" sz="1800" dirty="0" smtClean="0"/>
                        <a:t>\starters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t>$(Base</a:t>
                      </a:r>
                      <a:r>
                        <a:rPr lang="en-US" sz="1800" baseline="0" dirty="0" smtClean="0"/>
                        <a:t> Directory)</a:t>
                      </a:r>
                      <a:r>
                        <a:rPr lang="en-US" sz="1800" dirty="0" smtClean="0"/>
                        <a:t>\</a:t>
                      </a:r>
                      <a:r>
                        <a:rPr lang="en-US" sz="1800" dirty="0" err="1" smtClean="0"/>
                        <a:t>advspring</a:t>
                      </a:r>
                      <a:r>
                        <a:rPr lang="en-US" sz="1800" dirty="0" smtClean="0"/>
                        <a:t>\solutions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t>$(Base</a:t>
                      </a:r>
                      <a:r>
                        <a:rPr lang="en-US" sz="1800" baseline="0" dirty="0" smtClean="0"/>
                        <a:t> Directory)</a:t>
                      </a:r>
                      <a:r>
                        <a:rPr lang="en-US" sz="1800" dirty="0" smtClean="0"/>
                        <a:t>\</a:t>
                      </a:r>
                      <a:r>
                        <a:rPr lang="en-US" sz="1800" dirty="0" err="1" smtClean="0"/>
                        <a:t>advspring</a:t>
                      </a:r>
                      <a:r>
                        <a:rPr lang="en-US" sz="1800" dirty="0" smtClean="0"/>
                        <a:t>\workspace</a:t>
                      </a:r>
                    </a:p>
                  </a:txBody>
                  <a:tcPr marL="68638" marR="68638" marT="34319" marB="34319"/>
                </a:tc>
                <a:tc>
                  <a:txBody>
                    <a:bodyPr/>
                    <a:lstStyle/>
                    <a:p>
                      <a:r>
                        <a:rPr lang="en-US" sz="1800" dirty="0" smtClean="0"/>
                        <a:t>File</a:t>
                      </a:r>
                      <a:r>
                        <a:rPr lang="en-US" sz="1800" baseline="0" dirty="0" smtClean="0"/>
                        <a:t> Explorer</a:t>
                      </a:r>
                      <a:endParaRPr lang="en-US" sz="1800" dirty="0"/>
                    </a:p>
                  </a:txBody>
                  <a:tcPr marL="68638" marR="68638" marT="34319" marB="34319"/>
                </a:tc>
              </a:tr>
              <a:tr h="557713">
                <a:tc>
                  <a:txBody>
                    <a:bodyPr/>
                    <a:lstStyle/>
                    <a:p>
                      <a:r>
                        <a:rPr lang="en-US" sz="1800" b="1" dirty="0" err="1" smtClean="0"/>
                        <a:t>LabGuide</a:t>
                      </a:r>
                      <a:endParaRPr lang="en-US" sz="1800" b="1" dirty="0"/>
                    </a:p>
                  </a:txBody>
                  <a:tcPr marL="68638" marR="68638" marT="34319" marB="34319"/>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smtClean="0"/>
                        <a:t>$(Base</a:t>
                      </a:r>
                      <a:r>
                        <a:rPr lang="en-US" sz="1800" baseline="0" dirty="0" smtClean="0"/>
                        <a:t> Directory)</a:t>
                      </a:r>
                      <a:r>
                        <a:rPr lang="en-US" sz="1800" dirty="0" smtClean="0"/>
                        <a:t>\</a:t>
                      </a:r>
                      <a:r>
                        <a:rPr lang="en-US" sz="1800" b="1" dirty="0" err="1" smtClean="0"/>
                        <a:t>advspring</a:t>
                      </a:r>
                      <a:r>
                        <a:rPr lang="en-US" sz="1800" b="1" dirty="0" smtClean="0"/>
                        <a:t>\pdf</a:t>
                      </a:r>
                    </a:p>
                  </a:txBody>
                  <a:tcPr marL="68638" marR="68638" marT="34319" marB="34319"/>
                </a:tc>
                <a:tc>
                  <a:txBody>
                    <a:bodyPr/>
                    <a:lstStyle/>
                    <a:p>
                      <a:r>
                        <a:rPr lang="en-US" sz="1800" dirty="0" smtClean="0"/>
                        <a:t>File</a:t>
                      </a:r>
                      <a:r>
                        <a:rPr lang="en-US" sz="1800" baseline="0" dirty="0" smtClean="0"/>
                        <a:t> Explorer</a:t>
                      </a:r>
                      <a:endParaRPr lang="en-US" sz="1800" dirty="0"/>
                    </a:p>
                  </a:txBody>
                  <a:tcPr marL="68638" marR="68638" marT="34319" marB="34319"/>
                </a:tc>
              </a:tr>
            </a:tbl>
          </a:graphicData>
        </a:graphic>
      </p:graphicFrame>
      <p:sp>
        <p:nvSpPr>
          <p:cNvPr id="3" name="Rectangle 2"/>
          <p:cNvSpPr/>
          <p:nvPr/>
        </p:nvSpPr>
        <p:spPr>
          <a:xfrm>
            <a:off x="1097280" y="1989796"/>
            <a:ext cx="5247527" cy="400110"/>
          </a:xfrm>
          <a:prstGeom prst="rect">
            <a:avLst/>
          </a:prstGeom>
        </p:spPr>
        <p:txBody>
          <a:bodyPr wrap="none">
            <a:spAutoFit/>
          </a:bodyPr>
          <a:lstStyle/>
          <a:p>
            <a:r>
              <a:rPr lang="en-US" sz="2000" b="1" dirty="0"/>
              <a:t>Base Directory: </a:t>
            </a:r>
            <a:r>
              <a:rPr lang="en-US" sz="2000" b="1" dirty="0">
                <a:latin typeface="Consolas" panose="020B0609020204030204" pitchFamily="49" charset="0"/>
                <a:cs typeface="Consolas" panose="020B0609020204030204" pitchFamily="49" charset="0"/>
              </a:rPr>
              <a:t>C:\</a:t>
            </a:r>
            <a:r>
              <a:rPr lang="en-US" sz="2000" b="1" dirty="0" smtClean="0">
                <a:latin typeface="Consolas" panose="020B0609020204030204" pitchFamily="49" charset="0"/>
                <a:cs typeface="Consolas" panose="020B0609020204030204" pitchFamily="49" charset="0"/>
              </a:rPr>
              <a:t>Users\Administrator\</a:t>
            </a:r>
            <a:endParaRPr lang="en-US" sz="20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0184257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Tools</a:t>
            </a:r>
            <a:endParaRPr lang="en-US" dirty="0"/>
          </a:p>
        </p:txBody>
      </p:sp>
      <p:pic>
        <p:nvPicPr>
          <p:cNvPr id="4" name="Content Placeholder 3"/>
          <p:cNvPicPr>
            <a:picLocks noGrp="1" noChangeAspect="1"/>
          </p:cNvPicPr>
          <p:nvPr>
            <p:ph idx="1"/>
          </p:nvPr>
        </p:nvPicPr>
        <p:blipFill>
          <a:blip r:embed="rId2"/>
          <a:stretch>
            <a:fillRect/>
          </a:stretch>
        </p:blipFill>
        <p:spPr>
          <a:xfrm>
            <a:off x="1097280" y="2476696"/>
            <a:ext cx="5457825" cy="2962275"/>
          </a:xfrm>
          <a:prstGeom prst="rect">
            <a:avLst/>
          </a:prstGeom>
        </p:spPr>
      </p:pic>
      <p:sp>
        <p:nvSpPr>
          <p:cNvPr id="5" name="TextBox 4"/>
          <p:cNvSpPr txBox="1"/>
          <p:nvPr/>
        </p:nvSpPr>
        <p:spPr>
          <a:xfrm>
            <a:off x="1097280" y="1979112"/>
            <a:ext cx="3023783" cy="369332"/>
          </a:xfrm>
          <a:prstGeom prst="rect">
            <a:avLst/>
          </a:prstGeom>
          <a:noFill/>
        </p:spPr>
        <p:txBody>
          <a:bodyPr wrap="square" rtlCol="0">
            <a:spAutoFit/>
          </a:bodyPr>
          <a:lstStyle/>
          <a:p>
            <a:r>
              <a:rPr lang="en-US" dirty="0" smtClean="0"/>
              <a:t>Your VM System</a:t>
            </a:r>
            <a:endParaRPr lang="en-US" dirty="0"/>
          </a:p>
        </p:txBody>
      </p:sp>
      <p:sp>
        <p:nvSpPr>
          <p:cNvPr id="6" name="TextBox 5"/>
          <p:cNvSpPr txBox="1"/>
          <p:nvPr/>
        </p:nvSpPr>
        <p:spPr>
          <a:xfrm>
            <a:off x="5461348" y="1476422"/>
            <a:ext cx="6237962" cy="2000548"/>
          </a:xfrm>
          <a:prstGeom prst="rect">
            <a:avLst/>
          </a:prstGeom>
          <a:solidFill>
            <a:schemeClr val="bg1"/>
          </a:solidFill>
          <a:ln>
            <a:solidFill>
              <a:srgbClr val="0070C0"/>
            </a:solidFill>
          </a:ln>
        </p:spPr>
        <p:txBody>
          <a:bodyPr wrap="square" rtlCol="0">
            <a:spAutoFit/>
          </a:bodyPr>
          <a:lstStyle/>
          <a:p>
            <a:r>
              <a:rPr lang="en-US" sz="2400" b="1" dirty="0" smtClean="0">
                <a:solidFill>
                  <a:srgbClr val="0070C0"/>
                </a:solidFill>
              </a:rPr>
              <a:t>Your VM will be wiped out after class</a:t>
            </a:r>
          </a:p>
          <a:p>
            <a:pPr marL="285750" indent="-285750">
              <a:buFont typeface="Arial" panose="020B0604020202020204" pitchFamily="34" charset="0"/>
              <a:buChar char="•"/>
            </a:pPr>
            <a:r>
              <a:rPr lang="en-US" sz="2000" dirty="0" smtClean="0"/>
              <a:t>So feel free to install your favorite productivity tools</a:t>
            </a:r>
          </a:p>
          <a:p>
            <a:pPr marL="742950" lvl="1" indent="-285750">
              <a:buFont typeface="Arial" panose="020B0604020202020204" pitchFamily="34" charset="0"/>
              <a:buChar char="•"/>
            </a:pPr>
            <a:r>
              <a:rPr lang="en-US" sz="2000" dirty="0" smtClean="0"/>
              <a:t>7-zip</a:t>
            </a:r>
          </a:p>
          <a:p>
            <a:pPr marL="742950" lvl="1" indent="-285750">
              <a:buFont typeface="Arial" panose="020B0604020202020204" pitchFamily="34" charset="0"/>
              <a:buChar char="•"/>
            </a:pPr>
            <a:r>
              <a:rPr lang="en-US" sz="2000" dirty="0" err="1" smtClean="0"/>
              <a:t>Notepadd</a:t>
            </a:r>
            <a:r>
              <a:rPr lang="en-US" sz="2000" dirty="0" smtClean="0"/>
              <a:t>++</a:t>
            </a:r>
          </a:p>
          <a:p>
            <a:pPr marL="742950" lvl="1" indent="-285750">
              <a:buFont typeface="Arial" panose="020B0604020202020204" pitchFamily="34" charset="0"/>
              <a:buChar char="•"/>
            </a:pPr>
            <a:r>
              <a:rPr lang="en-US" sz="2000" dirty="0" err="1" smtClean="0"/>
              <a:t>Git</a:t>
            </a:r>
            <a:r>
              <a:rPr lang="en-US" sz="2000" dirty="0" smtClean="0"/>
              <a:t> (To upload to your GitHub repository!)</a:t>
            </a:r>
          </a:p>
          <a:p>
            <a:pPr marL="742950" lvl="1" indent="-285750">
              <a:buFont typeface="Arial" panose="020B0604020202020204" pitchFamily="34" charset="0"/>
              <a:buChar char="•"/>
            </a:pPr>
            <a:r>
              <a:rPr lang="en-US" sz="2000" dirty="0" err="1" smtClean="0"/>
              <a:t>Etc</a:t>
            </a:r>
            <a:r>
              <a:rPr lang="en-US" sz="2000" dirty="0" smtClean="0"/>
              <a:t>…</a:t>
            </a:r>
          </a:p>
        </p:txBody>
      </p:sp>
    </p:spTree>
    <p:extLst>
      <p:ext uri="{BB962C8B-B14F-4D97-AF65-F5344CB8AC3E}">
        <p14:creationId xmlns:p14="http://schemas.microsoft.com/office/powerpoint/2010/main" val="36601747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The Application Context</a:t>
            </a:r>
            <a:endParaRPr lang="en-US" dirty="0"/>
          </a:p>
        </p:txBody>
      </p:sp>
      <p:sp>
        <p:nvSpPr>
          <p:cNvPr id="6" name="Content Placeholder 5"/>
          <p:cNvSpPr>
            <a:spLocks noGrp="1"/>
          </p:cNvSpPr>
          <p:nvPr>
            <p:ph idx="1"/>
          </p:nvPr>
        </p:nvSpPr>
        <p:spPr/>
        <p:txBody>
          <a:bodyPr/>
          <a:lstStyle/>
          <a:p>
            <a:r>
              <a:rPr lang="en-US" dirty="0" smtClean="0"/>
              <a:t>More advanced than a simple </a:t>
            </a:r>
            <a:r>
              <a:rPr lang="en-US" dirty="0" err="1" smtClean="0"/>
              <a:t>BeanFactory</a:t>
            </a:r>
            <a:endParaRPr lang="en-US" dirty="0" smtClean="0"/>
          </a:p>
          <a:p>
            <a:pPr lvl="1"/>
            <a:r>
              <a:rPr lang="en-US" dirty="0" smtClean="0"/>
              <a:t>Adds enterprise-specific features</a:t>
            </a:r>
          </a:p>
          <a:p>
            <a:pPr lvl="1"/>
            <a:r>
              <a:rPr lang="en-US" dirty="0" smtClean="0"/>
              <a:t>Derived from </a:t>
            </a:r>
            <a:r>
              <a:rPr lang="en-US" dirty="0" err="1" smtClean="0"/>
              <a:t>AbstractApplicationContext</a:t>
            </a:r>
            <a:endParaRPr lang="en-US" dirty="0" smtClean="0"/>
          </a:p>
          <a:p>
            <a:pPr lvl="1"/>
            <a:r>
              <a:rPr lang="en-US" dirty="0" smtClean="0"/>
              <a:t>Each child adds different capabilities</a:t>
            </a:r>
          </a:p>
          <a:p>
            <a:r>
              <a:rPr lang="en-US" dirty="0" smtClean="0"/>
              <a:t>Lab01 using 2 different </a:t>
            </a:r>
            <a:r>
              <a:rPr lang="en-US" dirty="0" err="1" smtClean="0"/>
              <a:t>AbstractApplicationContext</a:t>
            </a:r>
            <a:r>
              <a:rPr lang="en-US" dirty="0" smtClean="0"/>
              <a:t> variations</a:t>
            </a:r>
          </a:p>
          <a:p>
            <a:pPr lvl="1"/>
            <a:r>
              <a:rPr lang="en-US" b="1" dirty="0" err="1" smtClean="0">
                <a:latin typeface="Consolas" panose="020B0609020204030204" pitchFamily="49" charset="0"/>
                <a:cs typeface="Consolas" panose="020B0609020204030204" pitchFamily="49" charset="0"/>
              </a:rPr>
              <a:t>FileSystemXmlApplicationContext</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src</a:t>
            </a:r>
            <a:r>
              <a:rPr lang="en-US" dirty="0">
                <a:latin typeface="Consolas" panose="020B0609020204030204" pitchFamily="49" charset="0"/>
                <a:cs typeface="Consolas" panose="020B0609020204030204" pitchFamily="49" charset="0"/>
              </a:rPr>
              <a:t>/main/java/spring.xml</a:t>
            </a:r>
            <a:r>
              <a:rPr lang="en-US" dirty="0" smtClean="0">
                <a:latin typeface="Consolas" panose="020B0609020204030204" pitchFamily="49" charset="0"/>
                <a:cs typeface="Consolas" panose="020B0609020204030204" pitchFamily="49" charset="0"/>
              </a:rPr>
              <a:t>");</a:t>
            </a:r>
          </a:p>
          <a:p>
            <a:pPr lvl="2"/>
            <a:r>
              <a:rPr lang="en-US" sz="1800" dirty="0"/>
              <a:t>Spring </a:t>
            </a:r>
            <a:r>
              <a:rPr lang="en-US" sz="1800" dirty="0" smtClean="0"/>
              <a:t>XML Configuration</a:t>
            </a:r>
          </a:p>
          <a:p>
            <a:pPr lvl="2"/>
            <a:r>
              <a:rPr lang="en-US" sz="1800" dirty="0" smtClean="0"/>
              <a:t>Spring Annotation Configuration</a:t>
            </a:r>
          </a:p>
          <a:p>
            <a:pPr lvl="1"/>
            <a:r>
              <a:rPr lang="en-US" b="1" dirty="0" err="1" smtClean="0">
                <a:latin typeface="Consolas" panose="020B0609020204030204" pitchFamily="49" charset="0"/>
                <a:cs typeface="Consolas" panose="020B0609020204030204" pitchFamily="49" charset="0"/>
              </a:rPr>
              <a:t>AnnotationConfigApplicationContext</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FrequentFlierConfig.</a:t>
            </a:r>
            <a:r>
              <a:rPr lang="en-US" b="1" dirty="0" err="1">
                <a:latin typeface="Consolas" panose="020B0609020204030204" pitchFamily="49" charset="0"/>
                <a:cs typeface="Consolas" panose="020B0609020204030204" pitchFamily="49" charset="0"/>
              </a:rPr>
              <a:t>class</a:t>
            </a:r>
            <a:r>
              <a:rPr lang="en-US" b="1" dirty="0" smtClean="0">
                <a:latin typeface="Consolas" panose="020B0609020204030204" pitchFamily="49" charset="0"/>
                <a:cs typeface="Consolas" panose="020B0609020204030204" pitchFamily="49" charset="0"/>
              </a:rPr>
              <a:t>);</a:t>
            </a:r>
          </a:p>
          <a:p>
            <a:pPr lvl="2"/>
            <a:r>
              <a:rPr lang="en-US" sz="1800" dirty="0" smtClean="0"/>
              <a:t>Spring Java Configuration</a:t>
            </a:r>
            <a:endParaRPr lang="en-US" sz="1800" dirty="0"/>
          </a:p>
          <a:p>
            <a:pPr lvl="1"/>
            <a:endParaRPr lang="en-US" dirty="0"/>
          </a:p>
        </p:txBody>
      </p:sp>
    </p:spTree>
    <p:extLst>
      <p:ext uri="{BB962C8B-B14F-4D97-AF65-F5344CB8AC3E}">
        <p14:creationId xmlns:p14="http://schemas.microsoft.com/office/powerpoint/2010/main" val="8876336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1 Introduction to Spring Boot</a:t>
            </a:r>
            <a:endParaRPr lang="en-US" dirty="0"/>
          </a:p>
        </p:txBody>
      </p:sp>
      <p:sp>
        <p:nvSpPr>
          <p:cNvPr id="5" name="Content Placeholder 4"/>
          <p:cNvSpPr>
            <a:spLocks noGrp="1"/>
          </p:cNvSpPr>
          <p:nvPr>
            <p:ph idx="1"/>
          </p:nvPr>
        </p:nvSpPr>
        <p:spPr>
          <a:xfrm>
            <a:off x="1097279" y="1845733"/>
            <a:ext cx="10823787" cy="4825999"/>
          </a:xfrm>
        </p:spPr>
        <p:txBody>
          <a:bodyPr>
            <a:normAutofit/>
          </a:bodyPr>
          <a:lstStyle/>
          <a:p>
            <a:pPr marL="0" indent="0">
              <a:buNone/>
            </a:pPr>
            <a:r>
              <a:rPr lang="en-US" sz="2400" b="1" dirty="0" err="1" smtClean="0"/>
              <a:t>GotCha’s</a:t>
            </a:r>
            <a:endParaRPr lang="en-US" sz="2400" b="1" dirty="0" smtClean="0"/>
          </a:p>
          <a:p>
            <a:pPr marL="171450" indent="-171450">
              <a:buFont typeface="Arial" panose="020B0604020202020204" pitchFamily="34" charset="0"/>
              <a:buChar char="•"/>
            </a:pPr>
            <a:r>
              <a:rPr lang="en-US" sz="2400" dirty="0" err="1" smtClean="0"/>
              <a:t>Gradle</a:t>
            </a:r>
            <a:r>
              <a:rPr lang="en-US" sz="2400" dirty="0" smtClean="0"/>
              <a:t> is NOT installed, so do as instructions say and use </a:t>
            </a:r>
            <a:r>
              <a:rPr lang="en-US" sz="2400" dirty="0" err="1" smtClean="0"/>
              <a:t>gradlew</a:t>
            </a:r>
            <a:r>
              <a:rPr lang="en-US" sz="2400" dirty="0" smtClean="0"/>
              <a:t> instead…. </a:t>
            </a:r>
          </a:p>
          <a:p>
            <a:pPr marL="171450" indent="-171450">
              <a:buFont typeface="Arial" panose="020B0604020202020204" pitchFamily="34" charset="0"/>
              <a:buChar char="•"/>
            </a:pPr>
            <a:r>
              <a:rPr lang="en-US" sz="2400" dirty="0" smtClean="0"/>
              <a:t> Do work in : </a:t>
            </a:r>
            <a:r>
              <a:rPr lang="en-US" dirty="0" smtClean="0">
                <a:latin typeface="Courier New" panose="02070309020205020404" pitchFamily="49" charset="0"/>
                <a:cs typeface="Courier New" panose="02070309020205020404" pitchFamily="49" charset="0"/>
              </a:rPr>
              <a:t>cd </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Users\Administrator\</a:t>
            </a:r>
            <a:r>
              <a:rPr lang="en-US" dirty="0" err="1" smtClean="0">
                <a:latin typeface="Courier New" panose="02070309020205020404" pitchFamily="49" charset="0"/>
                <a:cs typeface="Courier New" panose="02070309020205020404" pitchFamily="49" charset="0"/>
              </a:rPr>
              <a:t>advspring</a:t>
            </a:r>
            <a:r>
              <a:rPr lang="en-US" dirty="0" smtClean="0">
                <a:latin typeface="Courier New" panose="02070309020205020404" pitchFamily="49" charset="0"/>
                <a:cs typeface="Courier New" panose="02070309020205020404" pitchFamily="49" charset="0"/>
              </a:rPr>
              <a:t>\workspace\lab01</a:t>
            </a:r>
            <a:r>
              <a:rPr lang="en-US" dirty="0" smtClean="0">
                <a:solidFill>
                  <a:schemeClr val="tx1"/>
                </a:solidFill>
                <a:latin typeface="Courier New" panose="02070309020205020404" pitchFamily="49" charset="0"/>
                <a:cs typeface="Courier New" panose="02070309020205020404" pitchFamily="49" charset="0"/>
              </a:rPr>
              <a:t> </a:t>
            </a:r>
          </a:p>
          <a:p>
            <a:pPr marL="171450" indent="-171450">
              <a:buFont typeface="Arial" panose="020B0604020202020204" pitchFamily="34" charset="0"/>
              <a:buChar char="•"/>
            </a:pPr>
            <a:r>
              <a:rPr lang="en-US" sz="2400" dirty="0" smtClean="0">
                <a:solidFill>
                  <a:schemeClr val="tx1"/>
                </a:solidFill>
              </a:rPr>
              <a:t>No issues in lab, but try to learn the </a:t>
            </a:r>
            <a:r>
              <a:rPr lang="en-US" sz="2400" dirty="0" err="1" smtClean="0">
                <a:solidFill>
                  <a:schemeClr val="tx1"/>
                </a:solidFill>
              </a:rPr>
              <a:t>springBoot</a:t>
            </a:r>
            <a:r>
              <a:rPr lang="en-US" sz="2400" dirty="0" smtClean="0">
                <a:solidFill>
                  <a:schemeClr val="tx1"/>
                </a:solidFill>
              </a:rPr>
              <a:t> CLI!</a:t>
            </a:r>
          </a:p>
          <a:p>
            <a:pPr marL="464058" lvl="1" indent="-171450">
              <a:buFont typeface="Arial" panose="020B0604020202020204" pitchFamily="34" charset="0"/>
              <a:buChar char="•"/>
            </a:pPr>
            <a:r>
              <a:rPr lang="en-US" sz="2400" dirty="0" smtClean="0">
                <a:solidFill>
                  <a:schemeClr val="tx1"/>
                </a:solidFill>
              </a:rPr>
              <a:t>You’ll be happy you did later…. </a:t>
            </a:r>
          </a:p>
          <a:p>
            <a:pPr marL="171450" indent="-171450">
              <a:buFont typeface="Arial" panose="020B0604020202020204" pitchFamily="34" charset="0"/>
              <a:buChar char="•"/>
            </a:pPr>
            <a:r>
              <a:rPr lang="en-US" sz="2400" dirty="0" smtClean="0">
                <a:solidFill>
                  <a:schemeClr val="tx1"/>
                </a:solidFill>
              </a:rPr>
              <a:t> You’ll be using WordPad to edit your </a:t>
            </a:r>
            <a:r>
              <a:rPr lang="en-US" sz="2400" dirty="0" err="1" smtClean="0">
                <a:solidFill>
                  <a:schemeClr val="tx1"/>
                </a:solidFill>
              </a:rPr>
              <a:t>build.gradle</a:t>
            </a:r>
            <a:r>
              <a:rPr lang="en-US" sz="2400" dirty="0" smtClean="0">
                <a:solidFill>
                  <a:schemeClr val="tx1"/>
                </a:solidFill>
              </a:rPr>
              <a:t> files for every lab from now on</a:t>
            </a:r>
          </a:p>
          <a:p>
            <a:pPr marL="464058" lvl="1" indent="-171450">
              <a:buFont typeface="Arial" panose="020B0604020202020204" pitchFamily="34" charset="0"/>
              <a:buChar char="•"/>
            </a:pPr>
            <a:r>
              <a:rPr lang="en-US" sz="2400" dirty="0" smtClean="0">
                <a:solidFill>
                  <a:schemeClr val="tx1"/>
                </a:solidFill>
              </a:rPr>
              <a:t>Unless you downloaded </a:t>
            </a:r>
            <a:r>
              <a:rPr lang="en-US" sz="2400" dirty="0" err="1" smtClean="0">
                <a:solidFill>
                  <a:schemeClr val="tx1"/>
                </a:solidFill>
              </a:rPr>
              <a:t>NotePad</a:t>
            </a:r>
            <a:r>
              <a:rPr lang="en-US" sz="2400" dirty="0" smtClean="0">
                <a:solidFill>
                  <a:schemeClr val="tx1"/>
                </a:solidFill>
              </a:rPr>
              <a:t>++…  </a:t>
            </a:r>
            <a:r>
              <a:rPr lang="en-US" sz="2400" dirty="0" smtClean="0">
                <a:solidFill>
                  <a:schemeClr val="tx1"/>
                </a:solidFill>
                <a:latin typeface="Courier New" panose="02070309020205020404" pitchFamily="49" charset="0"/>
                <a:cs typeface="Courier New" panose="02070309020205020404" pitchFamily="49" charset="0"/>
              </a:rPr>
              <a:t>;~)</a:t>
            </a:r>
          </a:p>
          <a:p>
            <a:pPr marL="0" indent="0">
              <a:buNone/>
            </a:pPr>
            <a:r>
              <a:rPr lang="en-US" sz="2400" dirty="0">
                <a:solidFill>
                  <a:schemeClr val="tx1"/>
                </a:solidFill>
              </a:rPr>
              <a:t>Part 2:  </a:t>
            </a:r>
            <a:r>
              <a:rPr lang="en-US" sz="2400" dirty="0" smtClean="0">
                <a:solidFill>
                  <a:schemeClr val="tx1"/>
                </a:solidFill>
              </a:rPr>
              <a:t>when entering Spring </a:t>
            </a:r>
            <a:r>
              <a:rPr lang="en-US" sz="2400" dirty="0" err="1" smtClean="0">
                <a:solidFill>
                  <a:schemeClr val="tx1"/>
                </a:solidFill>
              </a:rPr>
              <a:t>Init</a:t>
            </a:r>
            <a:r>
              <a:rPr lang="en-US" sz="2400" dirty="0" smtClean="0">
                <a:solidFill>
                  <a:schemeClr val="tx1"/>
                </a:solidFill>
              </a:rPr>
              <a:t> command</a:t>
            </a:r>
          </a:p>
          <a:p>
            <a:pPr lvl="1"/>
            <a:r>
              <a:rPr lang="en-US" sz="2200" dirty="0" smtClean="0">
                <a:solidFill>
                  <a:schemeClr val="tx1"/>
                </a:solidFill>
              </a:rPr>
              <a:t>Do </a:t>
            </a:r>
            <a:r>
              <a:rPr lang="en-US" sz="2200" dirty="0">
                <a:solidFill>
                  <a:schemeClr val="tx1"/>
                </a:solidFill>
              </a:rPr>
              <a:t>Not put spaces between </a:t>
            </a:r>
            <a:r>
              <a:rPr lang="en-US" sz="2200" dirty="0" smtClean="0">
                <a:solidFill>
                  <a:schemeClr val="tx1"/>
                </a:solidFill>
              </a:rPr>
              <a:t>the starter dependencies, web ,</a:t>
            </a:r>
            <a:r>
              <a:rPr lang="en-US" sz="2200" dirty="0" err="1" smtClean="0">
                <a:solidFill>
                  <a:schemeClr val="tx1"/>
                </a:solidFill>
              </a:rPr>
              <a:t>thymeleaf</a:t>
            </a:r>
            <a:endParaRPr lang="en-US" sz="2200" dirty="0">
              <a:solidFill>
                <a:schemeClr val="tx1"/>
              </a:solidFill>
            </a:endParaRPr>
          </a:p>
          <a:p>
            <a:pPr marL="0" indent="0">
              <a:buNone/>
            </a:pPr>
            <a:endParaRPr lang="en-US" sz="2400" dirty="0" smtClean="0">
              <a:solidFill>
                <a:schemeClr val="tx1"/>
              </a:solidFill>
            </a:endParaRPr>
          </a:p>
        </p:txBody>
      </p:sp>
      <p:sp>
        <p:nvSpPr>
          <p:cNvPr id="4" name="TextBox 3"/>
          <p:cNvSpPr txBox="1"/>
          <p:nvPr/>
        </p:nvSpPr>
        <p:spPr>
          <a:xfrm>
            <a:off x="8850084" y="488761"/>
            <a:ext cx="2501537" cy="523220"/>
          </a:xfrm>
          <a:prstGeom prst="rect">
            <a:avLst/>
          </a:prstGeom>
          <a:noFill/>
        </p:spPr>
        <p:txBody>
          <a:bodyPr wrap="square" rtlCol="0">
            <a:spAutoFit/>
          </a:bodyPr>
          <a:lstStyle/>
          <a:p>
            <a:r>
              <a:rPr lang="en-US" sz="2800" dirty="0" smtClean="0">
                <a:solidFill>
                  <a:srgbClr val="C00000"/>
                </a:solidFill>
              </a:rPr>
              <a:t>45 minutes</a:t>
            </a:r>
            <a:endParaRPr lang="en-US" sz="2800" dirty="0">
              <a:solidFill>
                <a:srgbClr val="C00000"/>
              </a:solidFill>
            </a:endParaRPr>
          </a:p>
        </p:txBody>
      </p:sp>
    </p:spTree>
    <p:extLst>
      <p:ext uri="{BB962C8B-B14F-4D97-AF65-F5344CB8AC3E}">
        <p14:creationId xmlns:p14="http://schemas.microsoft.com/office/powerpoint/2010/main" val="39477155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Controlling Spring Boot </a:t>
            </a:r>
            <a:br>
              <a:rPr lang="en-US" dirty="0" smtClean="0"/>
            </a:br>
            <a:r>
              <a:rPr lang="en-US" dirty="0" smtClean="0"/>
              <a:t>Auto-Configuration</a:t>
            </a:r>
            <a:endParaRPr lang="en-US" dirty="0"/>
          </a:p>
        </p:txBody>
      </p:sp>
      <p:sp>
        <p:nvSpPr>
          <p:cNvPr id="3" name="Content Placeholder 2"/>
          <p:cNvSpPr>
            <a:spLocks noGrp="1"/>
          </p:cNvSpPr>
          <p:nvPr>
            <p:ph idx="1"/>
          </p:nvPr>
        </p:nvSpPr>
        <p:spPr>
          <a:xfrm>
            <a:off x="1097280" y="1926771"/>
            <a:ext cx="10058400" cy="4411730"/>
          </a:xfrm>
        </p:spPr>
        <p:txBody>
          <a:bodyPr/>
          <a:lstStyle/>
          <a:p>
            <a:pPr marL="0" indent="0">
              <a:lnSpc>
                <a:spcPts val="1200"/>
              </a:lnSpc>
              <a:spcAft>
                <a:spcPts val="600"/>
              </a:spcAft>
              <a:buNone/>
              <a:tabLst>
                <a:tab pos="101600" algn="l"/>
              </a:tabLst>
            </a:pPr>
            <a:r>
              <a:rPr lang="en-US" altLang="zh-CN" sz="2400" b="1" dirty="0" smtClean="0">
                <a:solidFill>
                  <a:schemeClr val="accent3">
                    <a:lumMod val="50000"/>
                  </a:schemeClr>
                </a:solidFill>
                <a:cs typeface="MS Shell Dlg" pitchFamily="18" charset="0"/>
              </a:rPr>
              <a:t>Discover What auto-configuration is being applied</a:t>
            </a:r>
          </a:p>
          <a:p>
            <a:pPr marL="171450" indent="-171450">
              <a:lnSpc>
                <a:spcPts val="1200"/>
              </a:lnSpc>
              <a:buFont typeface="Arial" panose="020B0604020202020204" pitchFamily="34" charset="0"/>
              <a:buChar char="•"/>
              <a:tabLst>
                <a:tab pos="101600" algn="l"/>
              </a:tabLst>
            </a:pPr>
            <a:r>
              <a:rPr lang="en-US" dirty="0"/>
              <a:t>S</a:t>
            </a:r>
            <a:r>
              <a:rPr lang="en-US" dirty="0" smtClean="0"/>
              <a:t>tart </a:t>
            </a:r>
            <a:r>
              <a:rPr lang="en-US" dirty="0"/>
              <a:t>your application with the --debug switch. </a:t>
            </a:r>
          </a:p>
          <a:p>
            <a:pPr marL="171450" indent="-171450">
              <a:lnSpc>
                <a:spcPts val="1200"/>
              </a:lnSpc>
              <a:buFont typeface="Arial" panose="020B0604020202020204" pitchFamily="34" charset="0"/>
              <a:buChar char="•"/>
              <a:tabLst>
                <a:tab pos="101600" algn="l"/>
              </a:tabLst>
            </a:pPr>
            <a:r>
              <a:rPr lang="en-US" dirty="0" smtClean="0"/>
              <a:t>Enables </a:t>
            </a:r>
            <a:r>
              <a:rPr lang="en-US" dirty="0"/>
              <a:t>debug logs </a:t>
            </a:r>
            <a:r>
              <a:rPr lang="en-US" dirty="0" smtClean="0"/>
              <a:t>to write an </a:t>
            </a:r>
            <a:r>
              <a:rPr lang="en-US" dirty="0"/>
              <a:t>auto-configuration report to the console</a:t>
            </a:r>
            <a:endParaRPr lang="en-US" altLang="zh-CN" dirty="0">
              <a:solidFill>
                <a:srgbClr val="010101"/>
              </a:solidFill>
              <a:latin typeface="MS Shell Dlg" pitchFamily="18" charset="0"/>
              <a:cs typeface="MS Shell Dlg" pitchFamily="18" charset="0"/>
            </a:endParaRPr>
          </a:p>
          <a:p>
            <a:r>
              <a:rPr lang="en-US" sz="2400" b="1" dirty="0" smtClean="0">
                <a:solidFill>
                  <a:schemeClr val="accent3">
                    <a:lumMod val="50000"/>
                  </a:schemeClr>
                </a:solidFill>
              </a:rPr>
              <a:t>Disable Specific auto-configuration</a:t>
            </a:r>
          </a:p>
          <a:p>
            <a:pPr lvl="1"/>
            <a:r>
              <a:rPr lang="en-US" dirty="0" smtClean="0"/>
              <a:t>Use the </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enableAutoConfiguration</a:t>
            </a:r>
            <a:r>
              <a:rPr lang="en-US" dirty="0" smtClean="0"/>
              <a:t> “</a:t>
            </a:r>
            <a:r>
              <a:rPr lang="en-US" dirty="0" smtClean="0">
                <a:latin typeface="Courier New" panose="02070309020205020404" pitchFamily="49" charset="0"/>
                <a:cs typeface="Courier New" panose="02070309020205020404" pitchFamily="49" charset="0"/>
              </a:rPr>
              <a:t>exclude</a:t>
            </a:r>
            <a:r>
              <a:rPr lang="en-US" dirty="0" smtClean="0"/>
              <a:t>” attribute</a:t>
            </a:r>
          </a:p>
          <a:p>
            <a:pPr lvl="1"/>
            <a:endParaRPr lang="en-US" dirty="0" smtClean="0"/>
          </a:p>
          <a:p>
            <a:pPr lvl="1"/>
            <a:endParaRPr lang="en-US" dirty="0"/>
          </a:p>
          <a:p>
            <a:pPr lvl="1"/>
            <a:endParaRPr lang="en-US" dirty="0" smtClean="0"/>
          </a:p>
          <a:p>
            <a:pPr lvl="1"/>
            <a:endParaRPr lang="en-US" dirty="0"/>
          </a:p>
          <a:p>
            <a:pPr lvl="1"/>
            <a:endParaRPr lang="en-US" dirty="0" smtClean="0"/>
          </a:p>
          <a:p>
            <a:pPr lvl="1"/>
            <a:r>
              <a:rPr lang="en-US" sz="2000" dirty="0" smtClean="0"/>
              <a:t>Or use the </a:t>
            </a:r>
            <a:r>
              <a:rPr lang="en-US" sz="2000" dirty="0" err="1" smtClean="0"/>
              <a:t>s</a:t>
            </a:r>
            <a:r>
              <a:rPr lang="en-US" sz="2000" dirty="0" err="1" smtClean="0">
                <a:latin typeface="Consolas" panose="020B0609020204030204" pitchFamily="49" charset="0"/>
                <a:cs typeface="Consolas" panose="020B0609020204030204" pitchFamily="49" charset="0"/>
              </a:rPr>
              <a:t>pring.autoconfigure.exclude</a:t>
            </a:r>
            <a:r>
              <a:rPr lang="en-US" sz="2000" dirty="0" smtClean="0"/>
              <a:t> property</a:t>
            </a:r>
            <a:endParaRPr lang="en-US" sz="2000" dirty="0"/>
          </a:p>
        </p:txBody>
      </p:sp>
      <p:sp>
        <p:nvSpPr>
          <p:cNvPr id="6" name="Rectangle 5"/>
          <p:cNvSpPr/>
          <p:nvPr/>
        </p:nvSpPr>
        <p:spPr>
          <a:xfrm>
            <a:off x="1097280" y="3877131"/>
            <a:ext cx="9235440" cy="923330"/>
          </a:xfrm>
          <a:prstGeom prst="rect">
            <a:avLst/>
          </a:prstGeom>
        </p:spPr>
        <p:txBody>
          <a:bodyPr wrap="square">
            <a:spAutoFit/>
          </a:bodyPr>
          <a:lstStyle/>
          <a:p>
            <a:r>
              <a:rPr lang="en-US" dirty="0">
                <a:solidFill>
                  <a:srgbClr val="646464"/>
                </a:solidFill>
                <a:latin typeface="Consolas" panose="020B0609020204030204" pitchFamily="49" charset="0"/>
              </a:rPr>
              <a:t>@</a:t>
            </a:r>
            <a:r>
              <a:rPr lang="en-US" dirty="0">
                <a:solidFill>
                  <a:srgbClr val="000000"/>
                </a:solidFill>
                <a:latin typeface="Consolas" panose="020B0609020204030204" pitchFamily="49" charset="0"/>
              </a:rPr>
              <a:t>Configuration</a:t>
            </a:r>
          </a:p>
          <a:p>
            <a:r>
              <a:rPr lang="en-US" dirty="0">
                <a:solidFill>
                  <a:srgbClr val="646464"/>
                </a:solidFill>
                <a:latin typeface="Consolas" panose="020B0609020204030204" pitchFamily="49" charset="0"/>
              </a:rPr>
              <a:t>@</a:t>
            </a:r>
            <a:r>
              <a:rPr lang="en-US" dirty="0" err="1">
                <a:solidFill>
                  <a:srgbClr val="000000"/>
                </a:solidFill>
                <a:latin typeface="Consolas" panose="020B0609020204030204" pitchFamily="49" charset="0"/>
              </a:rPr>
              <a:t>EnableAutoConfiguration</a:t>
            </a:r>
            <a:r>
              <a:rPr lang="en-US" dirty="0">
                <a:solidFill>
                  <a:srgbClr val="000000"/>
                </a:solidFill>
                <a:latin typeface="Consolas" panose="020B0609020204030204" pitchFamily="49" charset="0"/>
              </a:rPr>
              <a:t>(exclude={</a:t>
            </a:r>
            <a:r>
              <a:rPr lang="en-US" dirty="0" err="1">
                <a:solidFill>
                  <a:srgbClr val="000000"/>
                </a:solidFill>
                <a:latin typeface="Consolas" panose="020B0609020204030204" pitchFamily="49" charset="0"/>
              </a:rPr>
              <a:t>DataSourceAutoConfiguration.</a:t>
            </a:r>
            <a:r>
              <a:rPr lang="en-US" b="1" dirty="0" err="1">
                <a:solidFill>
                  <a:srgbClr val="7F0055"/>
                </a:solidFill>
                <a:latin typeface="Consolas" panose="020B0609020204030204" pitchFamily="49" charset="0"/>
              </a:rPr>
              <a:t>class</a:t>
            </a:r>
            <a:r>
              <a:rPr lang="en-US" b="1" dirty="0">
                <a:solidFill>
                  <a:srgbClr val="000000"/>
                </a:solidFill>
                <a:latin typeface="Consolas" panose="020B0609020204030204" pitchFamily="49" charset="0"/>
              </a:rPr>
              <a:t>})</a:t>
            </a:r>
          </a:p>
          <a:p>
            <a:r>
              <a:rPr lang="en-US" b="1" dirty="0">
                <a:solidFill>
                  <a:srgbClr val="7F0055"/>
                </a:solidFill>
                <a:latin typeface="Consolas" panose="020B0609020204030204" pitchFamily="49" charset="0"/>
              </a:rPr>
              <a:t>public</a:t>
            </a:r>
            <a:r>
              <a:rPr lang="en-US" b="1" dirty="0">
                <a:solidFill>
                  <a:srgbClr val="000000"/>
                </a:solidFill>
                <a:latin typeface="Consolas" panose="020B0609020204030204" pitchFamily="49" charset="0"/>
              </a:rPr>
              <a:t> </a:t>
            </a:r>
            <a:r>
              <a:rPr lang="en-US" b="1" dirty="0">
                <a:solidFill>
                  <a:srgbClr val="7F0055"/>
                </a:solidFill>
                <a:latin typeface="Consolas" panose="020B0609020204030204" pitchFamily="49" charset="0"/>
              </a:rPr>
              <a:t>class</a:t>
            </a:r>
            <a:r>
              <a:rPr lang="en-US" b="1" dirty="0">
                <a:solidFill>
                  <a:srgbClr val="000000"/>
                </a:solidFill>
                <a:latin typeface="Consolas" panose="020B0609020204030204" pitchFamily="49" charset="0"/>
              </a:rPr>
              <a:t> </a:t>
            </a:r>
            <a:r>
              <a:rPr lang="en-US" b="1" dirty="0" err="1">
                <a:solidFill>
                  <a:srgbClr val="000000"/>
                </a:solidFill>
                <a:latin typeface="Consolas" panose="020B0609020204030204" pitchFamily="49" charset="0"/>
              </a:rPr>
              <a:t>DemoApplication</a:t>
            </a:r>
            <a:r>
              <a:rPr lang="en-US" b="1" dirty="0">
                <a:solidFill>
                  <a:srgbClr val="000000"/>
                </a:solidFill>
                <a:latin typeface="Consolas" panose="020B0609020204030204" pitchFamily="49" charset="0"/>
              </a:rPr>
              <a:t> {</a:t>
            </a:r>
            <a:endParaRPr lang="en-US" dirty="0"/>
          </a:p>
        </p:txBody>
      </p:sp>
    </p:spTree>
    <p:extLst>
      <p:ext uri="{BB962C8B-B14F-4D97-AF65-F5344CB8AC3E}">
        <p14:creationId xmlns:p14="http://schemas.microsoft.com/office/powerpoint/2010/main" val="42269022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0"/>
            <a:ext cx="10058400" cy="1450757"/>
          </a:xfrm>
        </p:spPr>
        <p:txBody>
          <a:bodyPr/>
          <a:lstStyle/>
          <a:p>
            <a:r>
              <a:rPr lang="en-US" dirty="0" smtClean="0"/>
              <a:t>Lab 2 More Spring Boot : </a:t>
            </a:r>
            <a:r>
              <a:rPr lang="en-US" sz="4000" b="1" dirty="0" err="1" smtClean="0"/>
              <a:t>GotCha’s</a:t>
            </a:r>
            <a:endParaRPr lang="en-US" sz="4000" dirty="0"/>
          </a:p>
        </p:txBody>
      </p:sp>
      <p:sp>
        <p:nvSpPr>
          <p:cNvPr id="5" name="Content Placeholder 4"/>
          <p:cNvSpPr>
            <a:spLocks noGrp="1"/>
          </p:cNvSpPr>
          <p:nvPr>
            <p:ph idx="1"/>
          </p:nvPr>
        </p:nvSpPr>
        <p:spPr>
          <a:xfrm>
            <a:off x="434037" y="1679357"/>
            <a:ext cx="11384886" cy="4825999"/>
          </a:xfrm>
        </p:spPr>
        <p:txBody>
          <a:bodyPr>
            <a:normAutofit/>
          </a:bodyPr>
          <a:lstStyle/>
          <a:p>
            <a:pPr marL="0" indent="0">
              <a:buNone/>
            </a:pPr>
            <a:r>
              <a:rPr lang="en-US" b="1" dirty="0" smtClean="0">
                <a:solidFill>
                  <a:schemeClr val="tx1"/>
                </a:solidFill>
              </a:rPr>
              <a:t>Part 1 </a:t>
            </a:r>
          </a:p>
          <a:p>
            <a:pPr marL="464058" lvl="1" indent="-171450">
              <a:buFont typeface="Arial" panose="020B0604020202020204" pitchFamily="34" charset="0"/>
              <a:buChar char="•"/>
            </a:pPr>
            <a:r>
              <a:rPr lang="en-US" dirty="0" smtClean="0">
                <a:solidFill>
                  <a:schemeClr val="tx1"/>
                </a:solidFill>
              </a:rPr>
              <a:t>_6. b. Gives wrong section title</a:t>
            </a:r>
            <a:endParaRPr lang="en-US" sz="2000" dirty="0" smtClean="0"/>
          </a:p>
          <a:p>
            <a:pPr marL="646938" lvl="2" indent="-171450">
              <a:buFont typeface="Arial" panose="020B0604020202020204" pitchFamily="34" charset="0"/>
              <a:buChar char="•"/>
            </a:pPr>
            <a:r>
              <a:rPr lang="en-US" sz="1800" dirty="0" smtClean="0"/>
              <a:t>Specifies</a:t>
            </a:r>
            <a:r>
              <a:rPr lang="en-US" sz="1800" dirty="0"/>
              <a:t>: </a:t>
            </a:r>
            <a:r>
              <a:rPr lang="en-US" sz="1800" dirty="0" smtClean="0"/>
              <a:t>      runtime - Runtime </a:t>
            </a:r>
            <a:r>
              <a:rPr lang="en-US" sz="1800" b="1" dirty="0" err="1" smtClean="0"/>
              <a:t>classpath</a:t>
            </a:r>
            <a:r>
              <a:rPr lang="en-US" sz="1800" dirty="0" smtClean="0"/>
              <a:t> </a:t>
            </a:r>
            <a:r>
              <a:rPr lang="en-US" sz="1800" dirty="0"/>
              <a:t>for source set </a:t>
            </a:r>
            <a:r>
              <a:rPr lang="en-US" sz="1800" dirty="0" smtClean="0"/>
              <a:t>'main’</a:t>
            </a:r>
          </a:p>
          <a:p>
            <a:pPr marL="646938" lvl="2" indent="-171450">
              <a:buFont typeface="Arial" panose="020B0604020202020204" pitchFamily="34" charset="0"/>
              <a:buChar char="•"/>
            </a:pPr>
            <a:r>
              <a:rPr lang="en-US" sz="1800" dirty="0" smtClean="0">
                <a:solidFill>
                  <a:schemeClr val="tx1"/>
                </a:solidFill>
              </a:rPr>
              <a:t>Instead Use:  runtime </a:t>
            </a:r>
            <a:r>
              <a:rPr lang="en-US" sz="1800" dirty="0">
                <a:solidFill>
                  <a:schemeClr val="tx1"/>
                </a:solidFill>
              </a:rPr>
              <a:t>- Runtime </a:t>
            </a:r>
            <a:r>
              <a:rPr lang="en-US" sz="1800" b="1" dirty="0">
                <a:solidFill>
                  <a:schemeClr val="tx1"/>
                </a:solidFill>
              </a:rPr>
              <a:t>dependencies</a:t>
            </a:r>
            <a:r>
              <a:rPr lang="en-US" sz="1800" dirty="0">
                <a:solidFill>
                  <a:schemeClr val="tx1"/>
                </a:solidFill>
              </a:rPr>
              <a:t> for source set 'main</a:t>
            </a:r>
            <a:r>
              <a:rPr lang="en-US" sz="1800" dirty="0" smtClean="0">
                <a:solidFill>
                  <a:schemeClr val="tx1"/>
                </a:solidFill>
              </a:rPr>
              <a:t>'.</a:t>
            </a:r>
          </a:p>
          <a:p>
            <a:pPr marL="171450" indent="-171450">
              <a:buFont typeface="Arial" panose="020B0604020202020204" pitchFamily="34" charset="0"/>
              <a:buChar char="•"/>
            </a:pPr>
            <a:r>
              <a:rPr lang="en-US" b="1" dirty="0" smtClean="0">
                <a:solidFill>
                  <a:schemeClr val="tx1"/>
                </a:solidFill>
                <a:cs typeface="Consolas" panose="020B0609020204030204" pitchFamily="49" charset="0"/>
              </a:rPr>
              <a:t>Part 3 _2</a:t>
            </a:r>
            <a:r>
              <a:rPr lang="en-US" dirty="0" smtClean="0">
                <a:solidFill>
                  <a:schemeClr val="tx1"/>
                </a:solidFill>
                <a:cs typeface="Consolas" panose="020B0609020204030204" pitchFamily="49" charset="0"/>
              </a:rPr>
              <a:t>. </a:t>
            </a:r>
          </a:p>
          <a:p>
            <a:pPr lvl="1"/>
            <a:r>
              <a:rPr lang="en-US" dirty="0" smtClean="0">
                <a:solidFill>
                  <a:schemeClr val="tx1"/>
                </a:solidFill>
                <a:cs typeface="Consolas" panose="020B0609020204030204" pitchFamily="49" charset="0"/>
              </a:rPr>
              <a:t>-1.f. Starter file does not contain the SQL.  Most is in</a:t>
            </a:r>
          </a:p>
          <a:p>
            <a:pPr lvl="2"/>
            <a:r>
              <a:rPr lang="en-US" sz="1600" dirty="0" smtClean="0">
                <a:solidFill>
                  <a:schemeClr val="tx1"/>
                </a:solidFill>
                <a:cs typeface="Consolas" panose="020B0609020204030204" pitchFamily="49" charset="0"/>
              </a:rPr>
              <a:t>Use </a:t>
            </a:r>
            <a:r>
              <a:rPr lang="en-US" sz="1600" dirty="0" err="1">
                <a:solidFill>
                  <a:schemeClr val="tx1"/>
                </a:solidFill>
                <a:cs typeface="Consolas" panose="020B0609020204030204" pitchFamily="49" charset="0"/>
              </a:rPr>
              <a:t>schema.sql</a:t>
            </a:r>
            <a:r>
              <a:rPr lang="en-US" sz="1600" dirty="0">
                <a:solidFill>
                  <a:schemeClr val="tx1"/>
                </a:solidFill>
                <a:cs typeface="Consolas" panose="020B0609020204030204" pitchFamily="49" charset="0"/>
              </a:rPr>
              <a:t> from </a:t>
            </a:r>
            <a:r>
              <a:rPr lang="en-US" sz="1600" dirty="0" smtClean="0">
                <a:solidFill>
                  <a:schemeClr val="tx1"/>
                </a:solidFill>
                <a:cs typeface="Consolas" panose="020B0609020204030204" pitchFamily="49" charset="0"/>
              </a:rPr>
              <a:t>lab02p2 and add the last INSERT statement</a:t>
            </a:r>
          </a:p>
          <a:p>
            <a:pPr lvl="1"/>
            <a:r>
              <a:rPr lang="en-US" dirty="0" smtClean="0">
                <a:solidFill>
                  <a:schemeClr val="tx1"/>
                </a:solidFill>
                <a:cs typeface="Consolas" panose="020B0609020204030204" pitchFamily="49" charset="0"/>
              </a:rPr>
              <a:t>_2. Copying lap02p2 with Windows Explorer doesn’t change Eclipse to a new project.  After copying, </a:t>
            </a:r>
          </a:p>
          <a:p>
            <a:pPr marL="646938" lvl="2" indent="-171450">
              <a:buFont typeface="Arial" panose="020B0604020202020204" pitchFamily="34" charset="0"/>
              <a:buChar char="•"/>
            </a:pPr>
            <a:r>
              <a:rPr lang="en-US" sz="1800" dirty="0" smtClean="0">
                <a:solidFill>
                  <a:schemeClr val="tx1"/>
                </a:solidFill>
                <a:cs typeface="Consolas" panose="020B0609020204030204" pitchFamily="49" charset="0"/>
              </a:rPr>
              <a:t>Edit </a:t>
            </a:r>
            <a:r>
              <a:rPr lang="en-US" sz="1800" dirty="0" err="1" smtClean="0">
                <a:solidFill>
                  <a:schemeClr val="tx1"/>
                </a:solidFill>
                <a:cs typeface="Consolas" panose="020B0609020204030204" pitchFamily="49" charset="0"/>
              </a:rPr>
              <a:t>build.gradle</a:t>
            </a:r>
            <a:r>
              <a:rPr lang="en-US" sz="1800" dirty="0" smtClean="0">
                <a:solidFill>
                  <a:schemeClr val="tx1"/>
                </a:solidFill>
                <a:cs typeface="Consolas" panose="020B0609020204030204" pitchFamily="49" charset="0"/>
              </a:rPr>
              <a:t> to change </a:t>
            </a:r>
            <a:r>
              <a:rPr lang="en-US" sz="1800" dirty="0" err="1" smtClean="0">
                <a:solidFill>
                  <a:schemeClr val="accent4">
                    <a:lumMod val="50000"/>
                  </a:schemeClr>
                </a:solidFill>
                <a:cs typeface="Consolas" panose="020B0609020204030204" pitchFamily="49" charset="0"/>
              </a:rPr>
              <a:t>baseName</a:t>
            </a:r>
            <a:r>
              <a:rPr lang="en-US" sz="1800" dirty="0" smtClean="0">
                <a:solidFill>
                  <a:schemeClr val="accent4">
                    <a:lumMod val="50000"/>
                  </a:schemeClr>
                </a:solidFill>
                <a:cs typeface="Consolas" panose="020B0609020204030204" pitchFamily="49" charset="0"/>
              </a:rPr>
              <a:t> to lab02p3</a:t>
            </a:r>
          </a:p>
          <a:p>
            <a:pPr marL="646938" lvl="2" indent="-171450">
              <a:buFont typeface="Arial" panose="020B0604020202020204" pitchFamily="34" charset="0"/>
              <a:buChar char="•"/>
            </a:pPr>
            <a:r>
              <a:rPr lang="en-US" sz="1800" dirty="0" smtClean="0">
                <a:solidFill>
                  <a:schemeClr val="tx1"/>
                </a:solidFill>
                <a:cs typeface="Consolas" panose="020B0609020204030204" pitchFamily="49" charset="0"/>
              </a:rPr>
              <a:t>At the command prompt in the new lab02p3 directory enter </a:t>
            </a:r>
            <a:r>
              <a:rPr lang="en-US" sz="1800" dirty="0" err="1" smtClean="0">
                <a:solidFill>
                  <a:schemeClr val="accent4">
                    <a:lumMod val="50000"/>
                  </a:schemeClr>
                </a:solidFill>
                <a:latin typeface="Consolas" panose="020B0609020204030204" pitchFamily="49" charset="0"/>
                <a:cs typeface="Consolas" panose="020B0609020204030204" pitchFamily="49" charset="0"/>
              </a:rPr>
              <a:t>gradlew</a:t>
            </a:r>
            <a:r>
              <a:rPr lang="en-US" sz="1800" dirty="0" smtClean="0">
                <a:solidFill>
                  <a:schemeClr val="accent4">
                    <a:lumMod val="50000"/>
                  </a:schemeClr>
                </a:solidFill>
                <a:latin typeface="Consolas" panose="020B0609020204030204" pitchFamily="49" charset="0"/>
                <a:cs typeface="Consolas" panose="020B0609020204030204" pitchFamily="49" charset="0"/>
              </a:rPr>
              <a:t> </a:t>
            </a:r>
            <a:r>
              <a:rPr lang="en-US" sz="1800" dirty="0" err="1" smtClean="0">
                <a:solidFill>
                  <a:schemeClr val="accent4">
                    <a:lumMod val="50000"/>
                  </a:schemeClr>
                </a:solidFill>
                <a:latin typeface="Consolas" panose="020B0609020204030204" pitchFamily="49" charset="0"/>
                <a:cs typeface="Consolas" panose="020B0609020204030204" pitchFamily="49" charset="0"/>
              </a:rPr>
              <a:t>cleanEclipse</a:t>
            </a:r>
            <a:r>
              <a:rPr lang="en-US" sz="1800" dirty="0" smtClean="0">
                <a:solidFill>
                  <a:schemeClr val="tx1"/>
                </a:solidFill>
                <a:latin typeface="Consolas" panose="020B0609020204030204" pitchFamily="49" charset="0"/>
                <a:cs typeface="Consolas" panose="020B0609020204030204" pitchFamily="49" charset="0"/>
              </a:rPr>
              <a:t>, </a:t>
            </a:r>
            <a:r>
              <a:rPr lang="en-US" sz="1800" dirty="0" smtClean="0">
                <a:solidFill>
                  <a:schemeClr val="tx1"/>
                </a:solidFill>
                <a:cs typeface="Consolas" panose="020B0609020204030204" pitchFamily="49" charset="0"/>
              </a:rPr>
              <a:t>to clean all Eclipse file.</a:t>
            </a:r>
          </a:p>
          <a:p>
            <a:pPr marL="646938" lvl="2" indent="-171450">
              <a:buFont typeface="Arial" panose="020B0604020202020204" pitchFamily="34" charset="0"/>
              <a:buChar char="•"/>
            </a:pPr>
            <a:r>
              <a:rPr lang="en-US" sz="1800" dirty="0" smtClean="0">
                <a:solidFill>
                  <a:schemeClr val="tx1"/>
                </a:solidFill>
                <a:cs typeface="Consolas" panose="020B0609020204030204" pitchFamily="49" charset="0"/>
              </a:rPr>
              <a:t> Then </a:t>
            </a:r>
            <a:r>
              <a:rPr lang="en-US" sz="1800" dirty="0" err="1" smtClean="0">
                <a:solidFill>
                  <a:schemeClr val="accent4">
                    <a:lumMod val="50000"/>
                  </a:schemeClr>
                </a:solidFill>
                <a:latin typeface="Consolas" panose="020B0609020204030204" pitchFamily="49" charset="0"/>
                <a:cs typeface="Consolas" panose="020B0609020204030204" pitchFamily="49" charset="0"/>
              </a:rPr>
              <a:t>gradlew</a:t>
            </a:r>
            <a:r>
              <a:rPr lang="en-US" sz="1800" dirty="0" smtClean="0">
                <a:solidFill>
                  <a:schemeClr val="accent4">
                    <a:lumMod val="50000"/>
                  </a:schemeClr>
                </a:solidFill>
                <a:latin typeface="Consolas" panose="020B0609020204030204" pitchFamily="49" charset="0"/>
                <a:cs typeface="Consolas" panose="020B0609020204030204" pitchFamily="49" charset="0"/>
              </a:rPr>
              <a:t> eclipse</a:t>
            </a:r>
            <a:r>
              <a:rPr lang="en-US" sz="1800" dirty="0" smtClean="0">
                <a:solidFill>
                  <a:schemeClr val="tx1"/>
                </a:solidFill>
                <a:latin typeface="Consolas" panose="020B0609020204030204" pitchFamily="49" charset="0"/>
                <a:cs typeface="Consolas" panose="020B0609020204030204" pitchFamily="49" charset="0"/>
              </a:rPr>
              <a:t>, </a:t>
            </a:r>
            <a:r>
              <a:rPr lang="en-US" sz="1800" dirty="0" smtClean="0">
                <a:solidFill>
                  <a:schemeClr val="tx1"/>
                </a:solidFill>
                <a:cs typeface="Consolas" panose="020B0609020204030204" pitchFamily="49" charset="0"/>
              </a:rPr>
              <a:t>to regenerate Eclipse file</a:t>
            </a:r>
          </a:p>
          <a:p>
            <a:pPr marL="171450" indent="-171450">
              <a:buFont typeface="Arial" panose="020B0604020202020204" pitchFamily="34" charset="0"/>
              <a:buChar char="•"/>
            </a:pPr>
            <a:r>
              <a:rPr lang="en-US" sz="2200" b="1" dirty="0">
                <a:solidFill>
                  <a:schemeClr val="tx1"/>
                </a:solidFill>
                <a:cs typeface="Consolas" panose="020B0609020204030204" pitchFamily="49" charset="0"/>
              </a:rPr>
              <a:t>Part </a:t>
            </a:r>
            <a:r>
              <a:rPr lang="en-US" sz="2200" b="1" dirty="0" smtClean="0">
                <a:solidFill>
                  <a:schemeClr val="tx1"/>
                </a:solidFill>
                <a:cs typeface="Consolas" panose="020B0609020204030204" pitchFamily="49" charset="0"/>
              </a:rPr>
              <a:t>4 _1</a:t>
            </a:r>
            <a:r>
              <a:rPr lang="en-US" sz="2200" dirty="0" smtClean="0">
                <a:solidFill>
                  <a:schemeClr val="tx1"/>
                </a:solidFill>
                <a:cs typeface="Consolas" panose="020B0609020204030204" pitchFamily="49" charset="0"/>
              </a:rPr>
              <a:t>. Follow instructions for Part 3 after copy project to reset it before importing into Eclipse</a:t>
            </a:r>
          </a:p>
        </p:txBody>
      </p:sp>
      <p:sp>
        <p:nvSpPr>
          <p:cNvPr id="4" name="TextBox 3"/>
          <p:cNvSpPr txBox="1"/>
          <p:nvPr/>
        </p:nvSpPr>
        <p:spPr>
          <a:xfrm>
            <a:off x="8850084" y="488761"/>
            <a:ext cx="2501537" cy="523220"/>
          </a:xfrm>
          <a:prstGeom prst="rect">
            <a:avLst/>
          </a:prstGeom>
          <a:noFill/>
        </p:spPr>
        <p:txBody>
          <a:bodyPr wrap="square" rtlCol="0">
            <a:spAutoFit/>
          </a:bodyPr>
          <a:lstStyle/>
          <a:p>
            <a:r>
              <a:rPr lang="en-US" sz="2800" dirty="0" smtClean="0">
                <a:solidFill>
                  <a:srgbClr val="C00000"/>
                </a:solidFill>
              </a:rPr>
              <a:t>90-120 minutes</a:t>
            </a:r>
            <a:endParaRPr lang="en-US" sz="2800" dirty="0">
              <a:solidFill>
                <a:srgbClr val="C00000"/>
              </a:solidFill>
            </a:endParaRPr>
          </a:p>
        </p:txBody>
      </p:sp>
    </p:spTree>
    <p:extLst>
      <p:ext uri="{BB962C8B-B14F-4D97-AF65-F5344CB8AC3E}">
        <p14:creationId xmlns:p14="http://schemas.microsoft.com/office/powerpoint/2010/main" val="23248849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Advanced Spring</a:t>
            </a:r>
            <a:endParaRPr lang="en-US" dirty="0"/>
          </a:p>
        </p:txBody>
      </p:sp>
      <p:sp>
        <p:nvSpPr>
          <p:cNvPr id="3" name="Subtitle 2"/>
          <p:cNvSpPr>
            <a:spLocks noGrp="1"/>
          </p:cNvSpPr>
          <p:nvPr>
            <p:ph type="subTitle" idx="1"/>
          </p:nvPr>
        </p:nvSpPr>
        <p:spPr/>
        <p:txBody>
          <a:bodyPr/>
          <a:lstStyle/>
          <a:p>
            <a:r>
              <a:rPr lang="en-US" dirty="0" smtClean="0"/>
              <a:t>Extra Material</a:t>
            </a:r>
            <a:endParaRPr lang="en-US" dirty="0"/>
          </a:p>
        </p:txBody>
      </p:sp>
    </p:spTree>
    <p:extLst>
      <p:ext uri="{BB962C8B-B14F-4D97-AF65-F5344CB8AC3E}">
        <p14:creationId xmlns:p14="http://schemas.microsoft.com/office/powerpoint/2010/main" val="34880943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Day </a:t>
            </a:r>
            <a:r>
              <a:rPr lang="en-US" dirty="0" smtClean="0"/>
              <a:t>1: </a:t>
            </a:r>
            <a:r>
              <a:rPr lang="en-US" dirty="0"/>
              <a:t>What Have We Learned?</a:t>
            </a:r>
          </a:p>
        </p:txBody>
      </p:sp>
      <p:sp>
        <p:nvSpPr>
          <p:cNvPr id="5" name="Content Placeholder 4"/>
          <p:cNvSpPr>
            <a:spLocks noGrp="1"/>
          </p:cNvSpPr>
          <p:nvPr>
            <p:ph idx="1"/>
          </p:nvPr>
        </p:nvSpPr>
        <p:spPr/>
        <p:txBody>
          <a:bodyPr>
            <a:normAutofit fontScale="70000" lnSpcReduction="20000"/>
          </a:bodyPr>
          <a:lstStyle/>
          <a:p>
            <a:r>
              <a:rPr lang="en-US" b="1" dirty="0">
                <a:solidFill>
                  <a:schemeClr val="accent4">
                    <a:lumMod val="50000"/>
                  </a:schemeClr>
                </a:solidFill>
              </a:rPr>
              <a:t>Spring Core Review</a:t>
            </a:r>
            <a:r>
              <a:rPr lang="en-US" dirty="0">
                <a:solidFill>
                  <a:schemeClr val="accent4">
                    <a:lumMod val="50000"/>
                  </a:schemeClr>
                </a:solidFill>
              </a:rPr>
              <a:t> </a:t>
            </a:r>
            <a:endParaRPr lang="en-US" dirty="0" smtClean="0">
              <a:solidFill>
                <a:schemeClr val="accent4">
                  <a:lumMod val="50000"/>
                </a:schemeClr>
              </a:solidFill>
            </a:endParaRPr>
          </a:p>
          <a:p>
            <a:pPr lvl="1"/>
            <a:r>
              <a:rPr lang="en-US" dirty="0" smtClean="0"/>
              <a:t>What </a:t>
            </a:r>
            <a:r>
              <a:rPr lang="en-US" dirty="0"/>
              <a:t>is the Spring </a:t>
            </a:r>
            <a:r>
              <a:rPr lang="en-US" dirty="0" smtClean="0"/>
              <a:t>Framework?</a:t>
            </a:r>
          </a:p>
          <a:p>
            <a:pPr lvl="1"/>
            <a:r>
              <a:rPr lang="en-US" dirty="0" smtClean="0"/>
              <a:t>Spring Architecture</a:t>
            </a:r>
            <a:endParaRPr lang="en-US" dirty="0"/>
          </a:p>
          <a:p>
            <a:r>
              <a:rPr lang="en-US" b="1" dirty="0">
                <a:solidFill>
                  <a:schemeClr val="accent4">
                    <a:lumMod val="50000"/>
                  </a:schemeClr>
                </a:solidFill>
              </a:rPr>
              <a:t>Introduction to </a:t>
            </a:r>
            <a:r>
              <a:rPr lang="en-US" b="1" dirty="0" err="1" smtClean="0">
                <a:solidFill>
                  <a:schemeClr val="accent4">
                    <a:lumMod val="50000"/>
                  </a:schemeClr>
                </a:solidFill>
              </a:rPr>
              <a:t>Gradle</a:t>
            </a:r>
            <a:endParaRPr lang="en-US" b="1" dirty="0" smtClean="0">
              <a:solidFill>
                <a:schemeClr val="accent4">
                  <a:lumMod val="50000"/>
                </a:schemeClr>
              </a:solidFill>
            </a:endParaRPr>
          </a:p>
          <a:p>
            <a:pPr lvl="1"/>
            <a:r>
              <a:rPr lang="en-US" dirty="0" smtClean="0"/>
              <a:t>Advantages</a:t>
            </a:r>
          </a:p>
          <a:p>
            <a:pPr lvl="1"/>
            <a:r>
              <a:rPr lang="en-US" dirty="0" smtClean="0"/>
              <a:t>Groovy and Build Files</a:t>
            </a:r>
          </a:p>
          <a:p>
            <a:pPr lvl="1"/>
            <a:r>
              <a:rPr lang="en-US" dirty="0" smtClean="0"/>
              <a:t>Tasks, Plugins, and Dependency Management</a:t>
            </a:r>
            <a:endParaRPr lang="en-US" dirty="0"/>
          </a:p>
          <a:p>
            <a:r>
              <a:rPr lang="en-US" b="1" dirty="0">
                <a:solidFill>
                  <a:srgbClr val="375623"/>
                </a:solidFill>
                <a:latin typeface="Calibri" panose="020F0502020204030204" pitchFamily="34" charset="0"/>
              </a:rPr>
              <a:t>Introduction to Spring Boot</a:t>
            </a:r>
            <a:r>
              <a:rPr lang="en-US" dirty="0"/>
              <a:t> </a:t>
            </a:r>
          </a:p>
          <a:p>
            <a:pPr lvl="1"/>
            <a:r>
              <a:rPr lang="en-US" dirty="0">
                <a:solidFill>
                  <a:srgbClr val="000000"/>
                </a:solidFill>
                <a:latin typeface="Calibri" panose="020F0502020204030204" pitchFamily="34" charset="0"/>
              </a:rPr>
              <a:t>What is Spring Boot?</a:t>
            </a:r>
          </a:p>
          <a:p>
            <a:pPr lvl="1"/>
            <a:r>
              <a:rPr lang="en-US" dirty="0">
                <a:solidFill>
                  <a:srgbClr val="000000"/>
                </a:solidFill>
                <a:latin typeface="Calibri" panose="020F0502020204030204" pitchFamily="34" charset="0"/>
              </a:rPr>
              <a:t>Starter Projects</a:t>
            </a:r>
          </a:p>
          <a:p>
            <a:pPr lvl="1"/>
            <a:r>
              <a:rPr lang="en-US" dirty="0" err="1">
                <a:solidFill>
                  <a:srgbClr val="000000"/>
                </a:solidFill>
                <a:latin typeface="Calibri" panose="020F0502020204030204" pitchFamily="34" charset="0"/>
              </a:rPr>
              <a:t>Autoconfiguration</a:t>
            </a:r>
            <a:endParaRPr lang="en-US" dirty="0">
              <a:solidFill>
                <a:srgbClr val="000000"/>
              </a:solidFill>
              <a:latin typeface="Calibri" panose="020F0502020204030204" pitchFamily="34" charset="0"/>
            </a:endParaRPr>
          </a:p>
          <a:p>
            <a:pPr lvl="1"/>
            <a:r>
              <a:rPr lang="en-US" dirty="0">
                <a:solidFill>
                  <a:srgbClr val="000000"/>
                </a:solidFill>
                <a:latin typeface="Calibri" panose="020F0502020204030204" pitchFamily="34" charset="0"/>
              </a:rPr>
              <a:t>Building and Running</a:t>
            </a:r>
          </a:p>
          <a:p>
            <a:pPr marL="0" indent="0">
              <a:buNone/>
            </a:pPr>
            <a:r>
              <a:rPr lang="en-US" b="1" dirty="0">
                <a:solidFill>
                  <a:schemeClr val="accent4">
                    <a:lumMod val="50000"/>
                  </a:schemeClr>
                </a:solidFill>
              </a:rPr>
              <a:t>Additional Spring Boot Topics</a:t>
            </a:r>
          </a:p>
          <a:p>
            <a:pPr marL="201168" lvl="1" indent="0">
              <a:buNone/>
            </a:pPr>
            <a:r>
              <a:rPr lang="en-US" dirty="0">
                <a:solidFill>
                  <a:schemeClr val="tx1"/>
                </a:solidFill>
              </a:rPr>
              <a:t>Starter Dependencies</a:t>
            </a:r>
          </a:p>
          <a:p>
            <a:pPr marL="201168" lvl="1" indent="0">
              <a:buNone/>
            </a:pPr>
            <a:r>
              <a:rPr lang="en-US" dirty="0">
                <a:solidFill>
                  <a:schemeClr val="tx1"/>
                </a:solidFill>
              </a:rPr>
              <a:t>Auto Configuration</a:t>
            </a:r>
          </a:p>
          <a:p>
            <a:pPr marL="201168" lvl="1" indent="0">
              <a:buNone/>
            </a:pPr>
            <a:r>
              <a:rPr lang="en-US" dirty="0">
                <a:solidFill>
                  <a:schemeClr val="tx1"/>
                </a:solidFill>
              </a:rPr>
              <a:t>Deploying a WAR</a:t>
            </a:r>
          </a:p>
          <a:p>
            <a:endParaRPr lang="en-US" dirty="0"/>
          </a:p>
        </p:txBody>
      </p:sp>
      <p:sp>
        <p:nvSpPr>
          <p:cNvPr id="2" name="TextBox 1"/>
          <p:cNvSpPr txBox="1"/>
          <p:nvPr/>
        </p:nvSpPr>
        <p:spPr>
          <a:xfrm>
            <a:off x="5617028" y="1845734"/>
            <a:ext cx="5822302" cy="3724096"/>
          </a:xfrm>
          <a:prstGeom prst="rect">
            <a:avLst/>
          </a:prstGeom>
          <a:noFill/>
        </p:spPr>
        <p:txBody>
          <a:bodyPr wrap="square" rtlCol="0">
            <a:spAutoFit/>
          </a:bodyPr>
          <a:lstStyle/>
          <a:p>
            <a:r>
              <a:rPr lang="en-US" sz="2000" b="1" dirty="0" smtClean="0">
                <a:solidFill>
                  <a:schemeClr val="accent4">
                    <a:lumMod val="50000"/>
                  </a:schemeClr>
                </a:solidFill>
              </a:rPr>
              <a:t>Feedback:</a:t>
            </a:r>
          </a:p>
          <a:p>
            <a:pPr marL="285750" indent="-285750">
              <a:buFont typeface="Arial" panose="020B0604020202020204" pitchFamily="34" charset="0"/>
              <a:buChar char="•"/>
            </a:pPr>
            <a:r>
              <a:rPr lang="en-US" b="1" dirty="0" smtClean="0"/>
              <a:t>Class Pace: </a:t>
            </a:r>
          </a:p>
          <a:p>
            <a:pPr marL="742950" lvl="1" indent="-285750">
              <a:buFont typeface="Arial" panose="020B0604020202020204" pitchFamily="34" charset="0"/>
              <a:buChar char="•"/>
            </a:pPr>
            <a:r>
              <a:rPr lang="en-US" dirty="0" smtClean="0"/>
              <a:t> Too fast,</a:t>
            </a:r>
          </a:p>
          <a:p>
            <a:pPr marL="742950" lvl="1" indent="-285750">
              <a:buFont typeface="Arial" panose="020B0604020202020204" pitchFamily="34" charset="0"/>
              <a:buChar char="•"/>
            </a:pPr>
            <a:r>
              <a:rPr lang="en-US" dirty="0" smtClean="0"/>
              <a:t>Too slow</a:t>
            </a:r>
          </a:p>
          <a:p>
            <a:pPr marL="742950" lvl="1" indent="-285750">
              <a:buFont typeface="Arial" panose="020B0604020202020204" pitchFamily="34" charset="0"/>
              <a:buChar char="•"/>
            </a:pPr>
            <a:r>
              <a:rPr lang="en-US" dirty="0" smtClean="0"/>
              <a:t>Just Right?</a:t>
            </a:r>
          </a:p>
          <a:p>
            <a:pPr marL="285750" indent="-285750">
              <a:buFont typeface="Arial" panose="020B0604020202020204" pitchFamily="34" charset="0"/>
              <a:buChar char="•"/>
            </a:pPr>
            <a:endParaRPr lang="en-US" b="1" dirty="0" smtClean="0"/>
          </a:p>
          <a:p>
            <a:pPr marL="285750" indent="-285750">
              <a:buFont typeface="Arial" panose="020B0604020202020204" pitchFamily="34" charset="0"/>
              <a:buChar char="•"/>
            </a:pPr>
            <a:r>
              <a:rPr lang="en-US" b="1" dirty="0" smtClean="0"/>
              <a:t>Content:</a:t>
            </a:r>
          </a:p>
          <a:p>
            <a:pPr marL="742950" lvl="1" indent="-285750">
              <a:buFont typeface="Arial" panose="020B0604020202020204" pitchFamily="34" charset="0"/>
              <a:buChar char="•"/>
            </a:pPr>
            <a:r>
              <a:rPr lang="en-US" dirty="0" smtClean="0"/>
              <a:t>What did you enjoy the most</a:t>
            </a:r>
          </a:p>
          <a:p>
            <a:pPr marL="742950" lvl="1" indent="-285750">
              <a:buFont typeface="Arial" panose="020B0604020202020204" pitchFamily="34" charset="0"/>
              <a:buChar char="•"/>
            </a:pPr>
            <a:r>
              <a:rPr lang="en-US" dirty="0" smtClean="0"/>
              <a:t>Anything Else you want to learn</a:t>
            </a:r>
          </a:p>
          <a:p>
            <a:pPr marL="285750" indent="-285750">
              <a:buFont typeface="Arial" panose="020B0604020202020204" pitchFamily="34" charset="0"/>
              <a:buChar char="•"/>
            </a:pPr>
            <a:endParaRPr lang="en-US" b="1" dirty="0" smtClean="0"/>
          </a:p>
          <a:p>
            <a:pPr marL="285750" indent="-285750">
              <a:buFont typeface="Arial" panose="020B0604020202020204" pitchFamily="34" charset="0"/>
              <a:buChar char="•"/>
            </a:pPr>
            <a:r>
              <a:rPr lang="en-US" b="1" dirty="0" smtClean="0"/>
              <a:t>Delivery:</a:t>
            </a:r>
          </a:p>
          <a:p>
            <a:pPr marL="742950" lvl="1" indent="-285750">
              <a:buFont typeface="Arial" panose="020B0604020202020204" pitchFamily="34" charset="0"/>
              <a:buChar char="•"/>
            </a:pPr>
            <a:r>
              <a:rPr lang="en-US" dirty="0" smtClean="0"/>
              <a:t>What did you like, I’ll do more!</a:t>
            </a:r>
          </a:p>
          <a:p>
            <a:pPr marL="742950" lvl="1" indent="-285750">
              <a:buFont typeface="Arial" panose="020B0604020202020204" pitchFamily="34" charset="0"/>
              <a:buChar char="•"/>
            </a:pPr>
            <a:r>
              <a:rPr lang="en-US" dirty="0" smtClean="0"/>
              <a:t>What can be improved?</a:t>
            </a:r>
            <a:endParaRPr lang="en-US" dirty="0"/>
          </a:p>
        </p:txBody>
      </p:sp>
    </p:spTree>
    <p:extLst>
      <p:ext uri="{BB962C8B-B14F-4D97-AF65-F5344CB8AC3E}">
        <p14:creationId xmlns:p14="http://schemas.microsoft.com/office/powerpoint/2010/main" val="270294466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Introduction to Day 2!</a:t>
            </a:r>
            <a:endParaRPr lang="en-US" dirty="0"/>
          </a:p>
        </p:txBody>
      </p:sp>
      <p:sp>
        <p:nvSpPr>
          <p:cNvPr id="2" name="Text Placeholder 1"/>
          <p:cNvSpPr>
            <a:spLocks noGrp="1"/>
          </p:cNvSpPr>
          <p:nvPr>
            <p:ph type="body" idx="1"/>
          </p:nvPr>
        </p:nvSpPr>
        <p:spPr>
          <a:xfrm>
            <a:off x="1097280" y="1846052"/>
            <a:ext cx="4937760" cy="485668"/>
          </a:xfrm>
        </p:spPr>
        <p:txBody>
          <a:bodyPr>
            <a:normAutofit/>
          </a:bodyPr>
          <a:lstStyle/>
          <a:p>
            <a:r>
              <a:rPr lang="en-US" sz="1800" dirty="0" smtClean="0"/>
              <a:t>Day 1 topics </a:t>
            </a:r>
            <a:endParaRPr lang="en-US" sz="1800" dirty="0"/>
          </a:p>
        </p:txBody>
      </p:sp>
      <p:sp>
        <p:nvSpPr>
          <p:cNvPr id="5" name="Content Placeholder 4"/>
          <p:cNvSpPr>
            <a:spLocks noGrp="1"/>
          </p:cNvSpPr>
          <p:nvPr>
            <p:ph sz="half" idx="2"/>
          </p:nvPr>
        </p:nvSpPr>
        <p:spPr>
          <a:xfrm>
            <a:off x="1097280" y="2331720"/>
            <a:ext cx="4937760" cy="3931920"/>
          </a:xfrm>
        </p:spPr>
        <p:txBody>
          <a:bodyPr>
            <a:normAutofit fontScale="70000" lnSpcReduction="20000"/>
          </a:bodyPr>
          <a:lstStyle/>
          <a:p>
            <a:r>
              <a:rPr lang="en-US" b="1" dirty="0">
                <a:solidFill>
                  <a:schemeClr val="accent4">
                    <a:lumMod val="50000"/>
                  </a:schemeClr>
                </a:solidFill>
              </a:rPr>
              <a:t>Spring Core Review</a:t>
            </a:r>
            <a:r>
              <a:rPr lang="en-US" dirty="0">
                <a:solidFill>
                  <a:schemeClr val="accent4">
                    <a:lumMod val="50000"/>
                  </a:schemeClr>
                </a:solidFill>
              </a:rPr>
              <a:t> </a:t>
            </a:r>
          </a:p>
          <a:p>
            <a:pPr lvl="1"/>
            <a:r>
              <a:rPr lang="en-US" dirty="0"/>
              <a:t>What is the Spring Framework?</a:t>
            </a:r>
          </a:p>
          <a:p>
            <a:pPr lvl="1"/>
            <a:r>
              <a:rPr lang="en-US" dirty="0"/>
              <a:t>Spring Architecture</a:t>
            </a:r>
          </a:p>
          <a:p>
            <a:r>
              <a:rPr lang="en-US" b="1" dirty="0">
                <a:solidFill>
                  <a:schemeClr val="accent4">
                    <a:lumMod val="50000"/>
                  </a:schemeClr>
                </a:solidFill>
              </a:rPr>
              <a:t>Introduction to </a:t>
            </a:r>
            <a:r>
              <a:rPr lang="en-US" b="1" dirty="0" err="1">
                <a:solidFill>
                  <a:schemeClr val="accent4">
                    <a:lumMod val="50000"/>
                  </a:schemeClr>
                </a:solidFill>
              </a:rPr>
              <a:t>Gradle</a:t>
            </a:r>
            <a:endParaRPr lang="en-US" b="1" dirty="0">
              <a:solidFill>
                <a:schemeClr val="accent4">
                  <a:lumMod val="50000"/>
                </a:schemeClr>
              </a:solidFill>
            </a:endParaRPr>
          </a:p>
          <a:p>
            <a:pPr lvl="1"/>
            <a:r>
              <a:rPr lang="en-US" dirty="0"/>
              <a:t>Advantages</a:t>
            </a:r>
          </a:p>
          <a:p>
            <a:pPr lvl="1"/>
            <a:r>
              <a:rPr lang="en-US" dirty="0"/>
              <a:t>Groovy and Build Files</a:t>
            </a:r>
          </a:p>
          <a:p>
            <a:pPr lvl="1"/>
            <a:r>
              <a:rPr lang="en-US" dirty="0"/>
              <a:t>Tasks, Plugins, and Dependency Management</a:t>
            </a:r>
          </a:p>
          <a:p>
            <a:r>
              <a:rPr lang="en-US" b="1" dirty="0">
                <a:solidFill>
                  <a:srgbClr val="375623"/>
                </a:solidFill>
                <a:latin typeface="Calibri" panose="020F0502020204030204" pitchFamily="34" charset="0"/>
              </a:rPr>
              <a:t>Introduction to Spring Boot</a:t>
            </a:r>
            <a:r>
              <a:rPr lang="en-US" dirty="0"/>
              <a:t> </a:t>
            </a:r>
          </a:p>
          <a:p>
            <a:pPr lvl="1"/>
            <a:r>
              <a:rPr lang="en-US" dirty="0">
                <a:solidFill>
                  <a:srgbClr val="000000"/>
                </a:solidFill>
                <a:latin typeface="Calibri" panose="020F0502020204030204" pitchFamily="34" charset="0"/>
              </a:rPr>
              <a:t>What is Spring Boot?</a:t>
            </a:r>
          </a:p>
          <a:p>
            <a:pPr lvl="1"/>
            <a:r>
              <a:rPr lang="en-US" dirty="0">
                <a:solidFill>
                  <a:srgbClr val="000000"/>
                </a:solidFill>
                <a:latin typeface="Calibri" panose="020F0502020204030204" pitchFamily="34" charset="0"/>
              </a:rPr>
              <a:t>Starter Projects</a:t>
            </a:r>
          </a:p>
          <a:p>
            <a:pPr lvl="1"/>
            <a:r>
              <a:rPr lang="en-US" dirty="0" err="1">
                <a:solidFill>
                  <a:srgbClr val="000000"/>
                </a:solidFill>
                <a:latin typeface="Calibri" panose="020F0502020204030204" pitchFamily="34" charset="0"/>
              </a:rPr>
              <a:t>Autoconfiguration</a:t>
            </a:r>
            <a:endParaRPr lang="en-US" dirty="0">
              <a:solidFill>
                <a:srgbClr val="000000"/>
              </a:solidFill>
              <a:latin typeface="Calibri" panose="020F0502020204030204" pitchFamily="34" charset="0"/>
            </a:endParaRPr>
          </a:p>
          <a:p>
            <a:pPr lvl="1"/>
            <a:r>
              <a:rPr lang="en-US" dirty="0">
                <a:solidFill>
                  <a:srgbClr val="000000"/>
                </a:solidFill>
                <a:latin typeface="Calibri" panose="020F0502020204030204" pitchFamily="34" charset="0"/>
              </a:rPr>
              <a:t>Building and Running</a:t>
            </a:r>
          </a:p>
          <a:p>
            <a:pPr marL="0" indent="0">
              <a:buNone/>
            </a:pPr>
            <a:r>
              <a:rPr lang="en-US" b="1" dirty="0">
                <a:solidFill>
                  <a:schemeClr val="accent4">
                    <a:lumMod val="50000"/>
                  </a:schemeClr>
                </a:solidFill>
              </a:rPr>
              <a:t>Additional Spring Boot Topics</a:t>
            </a:r>
          </a:p>
          <a:p>
            <a:pPr marL="201168" lvl="1" indent="0">
              <a:buNone/>
            </a:pPr>
            <a:r>
              <a:rPr lang="en-US" dirty="0">
                <a:solidFill>
                  <a:schemeClr val="tx1"/>
                </a:solidFill>
              </a:rPr>
              <a:t>Starter Dependencies</a:t>
            </a:r>
          </a:p>
          <a:p>
            <a:pPr marL="201168" lvl="1" indent="0">
              <a:buNone/>
            </a:pPr>
            <a:r>
              <a:rPr lang="en-US" dirty="0">
                <a:solidFill>
                  <a:schemeClr val="tx1"/>
                </a:solidFill>
              </a:rPr>
              <a:t>Auto Configuration</a:t>
            </a:r>
          </a:p>
          <a:p>
            <a:pPr marL="201168" lvl="1" indent="0">
              <a:buNone/>
            </a:pPr>
            <a:r>
              <a:rPr lang="en-US" dirty="0">
                <a:solidFill>
                  <a:schemeClr val="tx1"/>
                </a:solidFill>
              </a:rPr>
              <a:t>Deploying a WAR</a:t>
            </a:r>
          </a:p>
          <a:p>
            <a:endParaRPr lang="en-US" dirty="0"/>
          </a:p>
        </p:txBody>
      </p:sp>
      <p:sp>
        <p:nvSpPr>
          <p:cNvPr id="3" name="Text Placeholder 2"/>
          <p:cNvSpPr>
            <a:spLocks noGrp="1"/>
          </p:cNvSpPr>
          <p:nvPr>
            <p:ph type="body" sz="quarter" idx="3"/>
          </p:nvPr>
        </p:nvSpPr>
        <p:spPr>
          <a:xfrm>
            <a:off x="6217920" y="1846052"/>
            <a:ext cx="4937760" cy="485668"/>
          </a:xfrm>
        </p:spPr>
        <p:txBody>
          <a:bodyPr>
            <a:normAutofit/>
          </a:bodyPr>
          <a:lstStyle/>
          <a:p>
            <a:r>
              <a:rPr lang="en-US" sz="1800" dirty="0" smtClean="0"/>
              <a:t>Today’s topics</a:t>
            </a:r>
            <a:endParaRPr lang="en-US" sz="1800" dirty="0"/>
          </a:p>
        </p:txBody>
      </p:sp>
      <p:sp>
        <p:nvSpPr>
          <p:cNvPr id="6" name="Content Placeholder 5"/>
          <p:cNvSpPr>
            <a:spLocks noGrp="1"/>
          </p:cNvSpPr>
          <p:nvPr>
            <p:ph sz="quarter" idx="4"/>
          </p:nvPr>
        </p:nvSpPr>
        <p:spPr>
          <a:xfrm>
            <a:off x="6217920" y="2350984"/>
            <a:ext cx="4937760" cy="3760256"/>
          </a:xfrm>
        </p:spPr>
        <p:txBody>
          <a:bodyPr>
            <a:normAutofit fontScale="70000" lnSpcReduction="20000"/>
          </a:bodyPr>
          <a:lstStyle/>
          <a:p>
            <a:pPr marL="0" indent="0">
              <a:buNone/>
            </a:pPr>
            <a:r>
              <a:rPr lang="en-US" b="1" dirty="0">
                <a:solidFill>
                  <a:schemeClr val="accent4">
                    <a:lumMod val="50000"/>
                  </a:schemeClr>
                </a:solidFill>
              </a:rPr>
              <a:t>Spring Remoting and JMS </a:t>
            </a:r>
            <a:r>
              <a:rPr lang="en-US" dirty="0">
                <a:solidFill>
                  <a:schemeClr val="accent4">
                    <a:lumMod val="50000"/>
                  </a:schemeClr>
                </a:solidFill>
              </a:rPr>
              <a:t> </a:t>
            </a:r>
          </a:p>
          <a:p>
            <a:pPr lvl="1"/>
            <a:r>
              <a:rPr lang="en-US" dirty="0" smtClean="0">
                <a:solidFill>
                  <a:schemeClr val="tx1"/>
                </a:solidFill>
              </a:rPr>
              <a:t>RMI and Spring</a:t>
            </a:r>
          </a:p>
          <a:p>
            <a:pPr lvl="1"/>
            <a:r>
              <a:rPr lang="en-US" dirty="0" err="1" smtClean="0">
                <a:solidFill>
                  <a:schemeClr val="tx1"/>
                </a:solidFill>
              </a:rPr>
              <a:t>HttpInvoker</a:t>
            </a:r>
            <a:r>
              <a:rPr lang="en-US" dirty="0" smtClean="0">
                <a:solidFill>
                  <a:schemeClr val="tx1"/>
                </a:solidFill>
              </a:rPr>
              <a:t> and Spring</a:t>
            </a:r>
          </a:p>
          <a:p>
            <a:pPr lvl="1"/>
            <a:r>
              <a:rPr lang="en-US" dirty="0" smtClean="0">
                <a:solidFill>
                  <a:schemeClr val="tx1"/>
                </a:solidFill>
              </a:rPr>
              <a:t>Messaging with </a:t>
            </a:r>
            <a:r>
              <a:rPr lang="en-US" dirty="0" err="1" smtClean="0">
                <a:solidFill>
                  <a:schemeClr val="tx1"/>
                </a:solidFill>
              </a:rPr>
              <a:t>JMSTemplates</a:t>
            </a:r>
            <a:r>
              <a:rPr lang="en-US" dirty="0" smtClean="0">
                <a:solidFill>
                  <a:schemeClr val="tx1"/>
                </a:solidFill>
              </a:rPr>
              <a:t>  and Spring</a:t>
            </a:r>
            <a:endParaRPr lang="en-US" dirty="0">
              <a:solidFill>
                <a:schemeClr val="tx1"/>
              </a:solidFill>
            </a:endParaRPr>
          </a:p>
          <a:p>
            <a:pPr marL="0" indent="0">
              <a:buNone/>
            </a:pPr>
            <a:r>
              <a:rPr lang="en-US" b="1" dirty="0" smtClean="0">
                <a:solidFill>
                  <a:schemeClr val="accent4">
                    <a:lumMod val="50000"/>
                  </a:schemeClr>
                </a:solidFill>
              </a:rPr>
              <a:t>Introduction </a:t>
            </a:r>
            <a:r>
              <a:rPr lang="en-US" b="1" dirty="0">
                <a:solidFill>
                  <a:schemeClr val="accent4">
                    <a:lumMod val="50000"/>
                  </a:schemeClr>
                </a:solidFill>
              </a:rPr>
              <a:t>to Spring Batch</a:t>
            </a:r>
            <a:r>
              <a:rPr lang="en-US" dirty="0">
                <a:solidFill>
                  <a:schemeClr val="accent4">
                    <a:lumMod val="50000"/>
                  </a:schemeClr>
                </a:solidFill>
              </a:rPr>
              <a:t> </a:t>
            </a:r>
          </a:p>
          <a:p>
            <a:pPr lvl="1"/>
            <a:r>
              <a:rPr lang="en-US" dirty="0" smtClean="0">
                <a:solidFill>
                  <a:schemeClr val="tx1"/>
                </a:solidFill>
              </a:rPr>
              <a:t>Spring Batch </a:t>
            </a:r>
            <a:r>
              <a:rPr lang="en-US" dirty="0">
                <a:solidFill>
                  <a:schemeClr val="tx1"/>
                </a:solidFill>
              </a:rPr>
              <a:t>Application Concepts</a:t>
            </a:r>
          </a:p>
          <a:p>
            <a:pPr lvl="1"/>
            <a:r>
              <a:rPr lang="en-US" dirty="0" smtClean="0">
                <a:solidFill>
                  <a:schemeClr val="tx1"/>
                </a:solidFill>
              </a:rPr>
              <a:t>Structure and Configuration</a:t>
            </a:r>
            <a:endParaRPr lang="en-US" dirty="0">
              <a:solidFill>
                <a:schemeClr val="tx1"/>
              </a:solidFill>
            </a:endParaRPr>
          </a:p>
          <a:p>
            <a:r>
              <a:rPr lang="en-US" b="1" dirty="0" smtClean="0">
                <a:solidFill>
                  <a:srgbClr val="375623"/>
                </a:solidFill>
                <a:latin typeface="Calibri" panose="020F0502020204030204" pitchFamily="34" charset="0"/>
              </a:rPr>
              <a:t>Enterprise Integration Patterns</a:t>
            </a:r>
            <a:endParaRPr lang="en-US" dirty="0"/>
          </a:p>
          <a:p>
            <a:pPr lvl="1"/>
            <a:r>
              <a:rPr lang="en-US" dirty="0" smtClean="0">
                <a:solidFill>
                  <a:srgbClr val="000000"/>
                </a:solidFill>
                <a:latin typeface="Calibri" panose="020F0502020204030204" pitchFamily="34" charset="0"/>
              </a:rPr>
              <a:t>Overview</a:t>
            </a:r>
          </a:p>
          <a:p>
            <a:pPr lvl="1"/>
            <a:r>
              <a:rPr lang="en-US" dirty="0" smtClean="0">
                <a:solidFill>
                  <a:srgbClr val="000000"/>
                </a:solidFill>
                <a:latin typeface="Calibri" panose="020F0502020204030204" pitchFamily="34" charset="0"/>
              </a:rPr>
              <a:t>EIP Categories</a:t>
            </a:r>
            <a:endParaRPr lang="en-US" dirty="0">
              <a:solidFill>
                <a:srgbClr val="000000"/>
              </a:solidFill>
              <a:latin typeface="Calibri" panose="020F0502020204030204" pitchFamily="34" charset="0"/>
            </a:endParaRPr>
          </a:p>
          <a:p>
            <a:r>
              <a:rPr lang="en-US" b="1" dirty="0" smtClean="0">
                <a:solidFill>
                  <a:schemeClr val="accent4">
                    <a:lumMod val="50000"/>
                  </a:schemeClr>
                </a:solidFill>
              </a:rPr>
              <a:t>Spring Integration</a:t>
            </a:r>
            <a:endParaRPr lang="en-US" dirty="0"/>
          </a:p>
          <a:p>
            <a:pPr lvl="1"/>
            <a:r>
              <a:rPr lang="en-US" dirty="0" smtClean="0">
                <a:solidFill>
                  <a:srgbClr val="000000"/>
                </a:solidFill>
                <a:latin typeface="Calibri" panose="020F0502020204030204" pitchFamily="34" charset="0"/>
              </a:rPr>
              <a:t>Components, Channel, and Service Activation</a:t>
            </a:r>
          </a:p>
          <a:p>
            <a:pPr lvl="1"/>
            <a:r>
              <a:rPr lang="en-US" dirty="0" smtClean="0">
                <a:solidFill>
                  <a:srgbClr val="000000"/>
                </a:solidFill>
                <a:latin typeface="Calibri" panose="020F0502020204030204" pitchFamily="34" charset="0"/>
              </a:rPr>
              <a:t>Messaging Gateway</a:t>
            </a:r>
            <a:endParaRPr lang="en-US" dirty="0">
              <a:solidFill>
                <a:srgbClr val="000000"/>
              </a:solidFill>
              <a:latin typeface="Calibri" panose="020F0502020204030204" pitchFamily="34" charset="0"/>
            </a:endParaRPr>
          </a:p>
          <a:p>
            <a:pPr marL="0" indent="0">
              <a:buNone/>
            </a:pPr>
            <a:r>
              <a:rPr lang="en-US" b="1" dirty="0" smtClean="0">
                <a:solidFill>
                  <a:schemeClr val="accent4">
                    <a:lumMod val="50000"/>
                  </a:schemeClr>
                </a:solidFill>
              </a:rPr>
              <a:t>Spring Integration Messages and Channels</a:t>
            </a:r>
            <a:endParaRPr lang="en-US" b="1" dirty="0">
              <a:solidFill>
                <a:schemeClr val="accent4">
                  <a:lumMod val="50000"/>
                </a:schemeClr>
              </a:solidFill>
            </a:endParaRPr>
          </a:p>
          <a:p>
            <a:pPr marL="201168" lvl="1" indent="0">
              <a:buNone/>
            </a:pPr>
            <a:r>
              <a:rPr lang="en-US" dirty="0" smtClean="0">
                <a:solidFill>
                  <a:schemeClr val="tx1"/>
                </a:solidFill>
              </a:rPr>
              <a:t>Direct, Publish Subscribe, and Queue Channels</a:t>
            </a:r>
            <a:endParaRPr lang="en-US" dirty="0">
              <a:solidFill>
                <a:schemeClr val="tx1"/>
              </a:solidFill>
            </a:endParaRPr>
          </a:p>
          <a:p>
            <a:pPr marL="201168" lvl="1" indent="0">
              <a:buNone/>
            </a:pPr>
            <a:endParaRPr lang="en-US" dirty="0">
              <a:solidFill>
                <a:schemeClr val="tx1"/>
              </a:solidFill>
            </a:endParaRPr>
          </a:p>
          <a:p>
            <a:endParaRPr lang="en-US" dirty="0"/>
          </a:p>
        </p:txBody>
      </p:sp>
    </p:spTree>
    <p:extLst>
      <p:ext uri="{BB962C8B-B14F-4D97-AF65-F5344CB8AC3E}">
        <p14:creationId xmlns:p14="http://schemas.microsoft.com/office/powerpoint/2010/main" val="154539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xEl>
                                              <p:pRg st="11" end="11"/>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
                                            <p:txEl>
                                              <p:pRg st="13" end="13"/>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3 Spring and JMS</a:t>
            </a:r>
            <a:endParaRPr lang="en-US" dirty="0"/>
          </a:p>
        </p:txBody>
      </p:sp>
      <p:sp>
        <p:nvSpPr>
          <p:cNvPr id="5" name="Content Placeholder 4"/>
          <p:cNvSpPr>
            <a:spLocks noGrp="1"/>
          </p:cNvSpPr>
          <p:nvPr>
            <p:ph idx="1"/>
          </p:nvPr>
        </p:nvSpPr>
        <p:spPr>
          <a:xfrm>
            <a:off x="1097279" y="1845733"/>
            <a:ext cx="10976188" cy="4825999"/>
          </a:xfrm>
        </p:spPr>
        <p:txBody>
          <a:bodyPr>
            <a:normAutofit/>
          </a:bodyPr>
          <a:lstStyle/>
          <a:p>
            <a:pPr marL="0" indent="0">
              <a:buNone/>
            </a:pPr>
            <a:r>
              <a:rPr lang="en-US" sz="2400" b="1" dirty="0" err="1" smtClean="0"/>
              <a:t>GotCha’s</a:t>
            </a:r>
            <a:endParaRPr lang="en-US" sz="2400" b="1" dirty="0" smtClean="0"/>
          </a:p>
          <a:p>
            <a:pPr marL="171450" indent="-171450">
              <a:buFont typeface="Arial" panose="020B0604020202020204" pitchFamily="34" charset="0"/>
              <a:buChar char="•"/>
            </a:pPr>
            <a:r>
              <a:rPr lang="en-US" sz="2800" dirty="0" smtClean="0"/>
              <a:t>_3. b. Not in the </a:t>
            </a:r>
            <a:r>
              <a:rPr lang="en-US" sz="2800" dirty="0" err="1" smtClean="0"/>
              <a:t>buildscript</a:t>
            </a:r>
            <a:r>
              <a:rPr lang="en-US" sz="2800" dirty="0" smtClean="0"/>
              <a:t> {  repositories {…}}</a:t>
            </a:r>
          </a:p>
          <a:p>
            <a:pPr marL="464058" lvl="1" indent="-171450">
              <a:buFont typeface="Arial" panose="020B0604020202020204" pitchFamily="34" charset="0"/>
              <a:buChar char="•"/>
            </a:pPr>
            <a:r>
              <a:rPr lang="en-US" sz="2600" dirty="0" smtClean="0"/>
              <a:t>Put in the repository list in lower half of </a:t>
            </a:r>
            <a:r>
              <a:rPr lang="en-US" sz="2600" dirty="0" err="1" smtClean="0"/>
              <a:t>build.gradle</a:t>
            </a:r>
            <a:r>
              <a:rPr lang="en-US" sz="2600" dirty="0" smtClean="0"/>
              <a:t> file</a:t>
            </a:r>
          </a:p>
          <a:p>
            <a:pPr marL="464058" lvl="1" indent="-171450">
              <a:buFont typeface="Arial" panose="020B0604020202020204" pitchFamily="34" charset="0"/>
              <a:buChar char="•"/>
            </a:pPr>
            <a:endParaRPr lang="en-US" sz="2600" dirty="0">
              <a:solidFill>
                <a:schemeClr val="tx1"/>
              </a:solidFill>
            </a:endParaRPr>
          </a:p>
          <a:p>
            <a:pPr marL="0" indent="0">
              <a:buNone/>
            </a:pPr>
            <a:r>
              <a:rPr lang="en-US" dirty="0">
                <a:latin typeface="Courier New" panose="02070309020205020404" pitchFamily="49" charset="0"/>
                <a:cs typeface="Courier New" panose="02070309020205020404" pitchFamily="49" charset="0"/>
              </a:rPr>
              <a:t>repositories {</a:t>
            </a:r>
          </a:p>
          <a:p>
            <a:pPr marL="0">
              <a:buNone/>
            </a:pPr>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mavenCentral</a:t>
            </a:r>
            <a:r>
              <a:rPr lang="en-US" dirty="0" smtClean="0">
                <a:latin typeface="Courier New" panose="02070309020205020404" pitchFamily="49" charset="0"/>
                <a:cs typeface="Courier New" panose="02070309020205020404" pitchFamily="49" charset="0"/>
              </a:rPr>
              <a:t>()</a:t>
            </a:r>
          </a:p>
          <a:p>
            <a:pPr marL="0" indent="0">
              <a:buNone/>
            </a:pPr>
            <a:r>
              <a:rPr lang="en-US" dirty="0" smtClean="0">
                <a:latin typeface="Courier New" panose="02070309020205020404" pitchFamily="49" charset="0"/>
                <a:cs typeface="Courier New" panose="02070309020205020404" pitchFamily="49" charset="0"/>
              </a:rPr>
              <a:t>   maven{ </a:t>
            </a:r>
            <a:r>
              <a:rPr lang="en-US" dirty="0" err="1" smtClean="0">
                <a:latin typeface="Courier New" panose="02070309020205020404" pitchFamily="49" charset="0"/>
                <a:cs typeface="Courier New" panose="02070309020205020404" pitchFamily="49" charset="0"/>
              </a:rPr>
              <a:t>url</a:t>
            </a:r>
            <a:r>
              <a:rPr lang="en-US" dirty="0" smtClean="0">
                <a:latin typeface="Courier New" panose="02070309020205020404" pitchFamily="49" charset="0"/>
                <a:cs typeface="Courier New" panose="02070309020205020404" pitchFamily="49" charset="0"/>
              </a:rPr>
              <a:t> 'http://repository.jboss.org/nexus/content/groups/public'}</a:t>
            </a:r>
          </a:p>
          <a:p>
            <a:pPr marL="0" indent="0">
              <a:buNone/>
            </a:pPr>
            <a:r>
              <a:rPr lang="en-US" dirty="0" smtClean="0">
                <a:latin typeface="Courier New" panose="02070309020205020404" pitchFamily="49" charset="0"/>
                <a:cs typeface="Courier New" panose="02070309020205020404" pitchFamily="49" charset="0"/>
              </a:rPr>
              <a:t>}</a:t>
            </a:r>
            <a:endParaRPr lang="en-US" sz="5400" dirty="0" smtClean="0">
              <a:solidFill>
                <a:schemeClr val="tx1"/>
              </a:solidFill>
              <a:latin typeface="Courier New" panose="02070309020205020404" pitchFamily="49" charset="0"/>
              <a:cs typeface="Courier New" panose="02070309020205020404" pitchFamily="49" charset="0"/>
            </a:endParaRPr>
          </a:p>
        </p:txBody>
      </p:sp>
      <p:sp>
        <p:nvSpPr>
          <p:cNvPr id="4" name="TextBox 3"/>
          <p:cNvSpPr txBox="1"/>
          <p:nvPr/>
        </p:nvSpPr>
        <p:spPr>
          <a:xfrm>
            <a:off x="8850084" y="488761"/>
            <a:ext cx="2501537" cy="523220"/>
          </a:xfrm>
          <a:prstGeom prst="rect">
            <a:avLst/>
          </a:prstGeom>
          <a:noFill/>
        </p:spPr>
        <p:txBody>
          <a:bodyPr wrap="square" rtlCol="0">
            <a:spAutoFit/>
          </a:bodyPr>
          <a:lstStyle/>
          <a:p>
            <a:r>
              <a:rPr lang="en-US" sz="2800" dirty="0" smtClean="0">
                <a:solidFill>
                  <a:srgbClr val="C00000"/>
                </a:solidFill>
              </a:rPr>
              <a:t>60 minutes</a:t>
            </a:r>
            <a:endParaRPr lang="en-US" sz="2800" dirty="0">
              <a:solidFill>
                <a:srgbClr val="C00000"/>
              </a:solidFill>
            </a:endParaRPr>
          </a:p>
        </p:txBody>
      </p:sp>
    </p:spTree>
    <p:extLst>
      <p:ext uri="{BB962C8B-B14F-4D97-AF65-F5344CB8AC3E}">
        <p14:creationId xmlns:p14="http://schemas.microsoft.com/office/powerpoint/2010/main" val="33754912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4 Spring Batch</a:t>
            </a:r>
            <a:endParaRPr lang="en-US" dirty="0"/>
          </a:p>
        </p:txBody>
      </p:sp>
      <p:sp>
        <p:nvSpPr>
          <p:cNvPr id="5" name="Content Placeholder 4"/>
          <p:cNvSpPr>
            <a:spLocks noGrp="1"/>
          </p:cNvSpPr>
          <p:nvPr>
            <p:ph idx="1"/>
          </p:nvPr>
        </p:nvSpPr>
        <p:spPr>
          <a:xfrm>
            <a:off x="1097279" y="1845733"/>
            <a:ext cx="10823787" cy="4825999"/>
          </a:xfrm>
        </p:spPr>
        <p:txBody>
          <a:bodyPr>
            <a:normAutofit/>
          </a:bodyPr>
          <a:lstStyle/>
          <a:p>
            <a:pPr marL="0" indent="0">
              <a:buNone/>
            </a:pPr>
            <a:r>
              <a:rPr lang="en-US" sz="2400" b="1" dirty="0" err="1" smtClean="0"/>
              <a:t>GotCha’s</a:t>
            </a:r>
            <a:endParaRPr lang="en-US" sz="2400" b="1" dirty="0" smtClean="0"/>
          </a:p>
          <a:p>
            <a:pPr marL="171450" indent="-171450">
              <a:buFont typeface="Arial" panose="020B0604020202020204" pitchFamily="34" charset="0"/>
              <a:buChar char="•"/>
            </a:pPr>
            <a:r>
              <a:rPr lang="en-US" sz="2400" dirty="0" smtClean="0"/>
              <a:t> </a:t>
            </a:r>
            <a:r>
              <a:rPr lang="en-US" sz="2400" dirty="0" smtClean="0">
                <a:solidFill>
                  <a:schemeClr val="tx1"/>
                </a:solidFill>
              </a:rPr>
              <a:t>Part 1 _7. a. for Job import use interface </a:t>
            </a:r>
          </a:p>
          <a:p>
            <a:pPr marL="646938" lvl="2" indent="-171450">
              <a:buFont typeface="Arial" panose="020B0604020202020204" pitchFamily="34" charset="0"/>
              <a:buChar char="•"/>
            </a:pPr>
            <a:r>
              <a:rPr lang="en-US" sz="2200" dirty="0" err="1" smtClean="0">
                <a:solidFill>
                  <a:schemeClr val="tx1"/>
                </a:solidFill>
                <a:latin typeface="Consolas" panose="020B0609020204030204" pitchFamily="49" charset="0"/>
                <a:cs typeface="Consolas" panose="020B0609020204030204" pitchFamily="49" charset="0"/>
              </a:rPr>
              <a:t>org.springframework.batch.core.Job</a:t>
            </a:r>
            <a:endParaRPr lang="en-US" sz="2200" dirty="0" smtClean="0">
              <a:solidFill>
                <a:schemeClr val="tx1"/>
              </a:solidFill>
              <a:latin typeface="Consolas" panose="020B0609020204030204" pitchFamily="49" charset="0"/>
              <a:cs typeface="Consolas" panose="020B0609020204030204" pitchFamily="49" charset="0"/>
            </a:endParaRPr>
          </a:p>
          <a:p>
            <a:pPr marL="171450" indent="-171450">
              <a:buFont typeface="Arial" panose="020B0604020202020204" pitchFamily="34" charset="0"/>
              <a:buChar char="•"/>
            </a:pPr>
            <a:r>
              <a:rPr lang="en-US" sz="2400" dirty="0" smtClean="0">
                <a:solidFill>
                  <a:schemeClr val="tx1"/>
                </a:solidFill>
                <a:cs typeface="Consolas" panose="020B0609020204030204" pitchFamily="49" charset="0"/>
              </a:rPr>
              <a:t>Part 2 </a:t>
            </a:r>
          </a:p>
          <a:p>
            <a:pPr marL="464058" lvl="1" indent="-171450">
              <a:buFont typeface="Arial" panose="020B0604020202020204" pitchFamily="34" charset="0"/>
              <a:buChar char="•"/>
            </a:pPr>
            <a:r>
              <a:rPr lang="en-US" sz="2400" dirty="0" smtClean="0">
                <a:solidFill>
                  <a:schemeClr val="tx1"/>
                </a:solidFill>
                <a:cs typeface="Consolas" panose="020B0609020204030204" pitchFamily="49" charset="0"/>
              </a:rPr>
              <a:t>_2. don’t forget to change the </a:t>
            </a:r>
            <a:r>
              <a:rPr lang="en-US" sz="2400" dirty="0" err="1" smtClean="0">
                <a:solidFill>
                  <a:schemeClr val="tx1"/>
                </a:solidFill>
                <a:cs typeface="Consolas" panose="020B0609020204030204" pitchFamily="49" charset="0"/>
              </a:rPr>
              <a:t>baseName</a:t>
            </a:r>
            <a:r>
              <a:rPr lang="en-US" sz="2400" dirty="0" smtClean="0">
                <a:solidFill>
                  <a:schemeClr val="tx1"/>
                </a:solidFill>
                <a:cs typeface="Consolas" panose="020B0609020204030204" pitchFamily="49" charset="0"/>
              </a:rPr>
              <a:t> in </a:t>
            </a:r>
            <a:r>
              <a:rPr lang="en-US" sz="2400" dirty="0" err="1" smtClean="0">
                <a:solidFill>
                  <a:schemeClr val="tx1"/>
                </a:solidFill>
                <a:cs typeface="Consolas" panose="020B0609020204030204" pitchFamily="49" charset="0"/>
              </a:rPr>
              <a:t>build.gradle</a:t>
            </a:r>
            <a:endParaRPr lang="en-US" sz="2400" dirty="0" smtClean="0">
              <a:solidFill>
                <a:schemeClr val="tx1"/>
              </a:solidFill>
              <a:cs typeface="Consolas" panose="020B0609020204030204" pitchFamily="49" charset="0"/>
            </a:endParaRPr>
          </a:p>
          <a:p>
            <a:pPr marL="464058" lvl="1" indent="-171450">
              <a:buFont typeface="Arial" panose="020B0604020202020204" pitchFamily="34" charset="0"/>
              <a:buChar char="•"/>
            </a:pPr>
            <a:r>
              <a:rPr lang="en-US" sz="2400" dirty="0" smtClean="0">
                <a:solidFill>
                  <a:schemeClr val="tx1"/>
                </a:solidFill>
                <a:cs typeface="Consolas" panose="020B0609020204030204" pitchFamily="49" charset="0"/>
              </a:rPr>
              <a:t>_14. a. </a:t>
            </a:r>
            <a:r>
              <a:rPr lang="en-US" sz="2400" dirty="0">
                <a:solidFill>
                  <a:schemeClr val="tx1"/>
                </a:solidFill>
              </a:rPr>
              <a:t>a. for Job import use interface </a:t>
            </a:r>
          </a:p>
          <a:p>
            <a:pPr marL="829818" lvl="3" indent="-171450">
              <a:buFont typeface="Arial" panose="020B0604020202020204" pitchFamily="34" charset="0"/>
              <a:buChar char="•"/>
            </a:pPr>
            <a:r>
              <a:rPr lang="en-US" sz="2200" dirty="0" err="1">
                <a:solidFill>
                  <a:schemeClr val="tx1"/>
                </a:solidFill>
                <a:latin typeface="Consolas" panose="020B0609020204030204" pitchFamily="49" charset="0"/>
                <a:cs typeface="Consolas" panose="020B0609020204030204" pitchFamily="49" charset="0"/>
              </a:rPr>
              <a:t>org.springframework.batch.core.Job</a:t>
            </a:r>
            <a:endParaRPr lang="en-US" sz="2200" dirty="0">
              <a:solidFill>
                <a:schemeClr val="tx1"/>
              </a:solidFill>
              <a:latin typeface="Consolas" panose="020B0609020204030204" pitchFamily="49" charset="0"/>
              <a:cs typeface="Consolas" panose="020B0609020204030204" pitchFamily="49" charset="0"/>
            </a:endParaRPr>
          </a:p>
          <a:p>
            <a:pPr marL="171450" indent="-171450">
              <a:buFont typeface="Arial" panose="020B0604020202020204" pitchFamily="34" charset="0"/>
              <a:buChar char="•"/>
            </a:pPr>
            <a:r>
              <a:rPr lang="en-US" sz="2400" dirty="0" smtClean="0">
                <a:solidFill>
                  <a:schemeClr val="tx1"/>
                </a:solidFill>
                <a:cs typeface="Consolas" panose="020B0609020204030204" pitchFamily="49" charset="0"/>
              </a:rPr>
              <a:t>Part 3:  Most of the methods you need to write are from the implemented interfaces</a:t>
            </a:r>
          </a:p>
          <a:p>
            <a:pPr marL="464058" lvl="1" indent="-171450">
              <a:buFont typeface="Arial" panose="020B0604020202020204" pitchFamily="34" charset="0"/>
              <a:buChar char="•"/>
            </a:pPr>
            <a:r>
              <a:rPr lang="en-US" sz="2200" dirty="0" smtClean="0">
                <a:solidFill>
                  <a:schemeClr val="tx1"/>
                </a:solidFill>
                <a:cs typeface="Consolas" panose="020B0609020204030204" pitchFamily="49" charset="0"/>
              </a:rPr>
              <a:t>Use Source -&gt; Override/Implement Methods…</a:t>
            </a:r>
          </a:p>
        </p:txBody>
      </p:sp>
      <p:sp>
        <p:nvSpPr>
          <p:cNvPr id="4" name="TextBox 3"/>
          <p:cNvSpPr txBox="1"/>
          <p:nvPr/>
        </p:nvSpPr>
        <p:spPr>
          <a:xfrm>
            <a:off x="8850084" y="488761"/>
            <a:ext cx="2501537" cy="523220"/>
          </a:xfrm>
          <a:prstGeom prst="rect">
            <a:avLst/>
          </a:prstGeom>
          <a:noFill/>
        </p:spPr>
        <p:txBody>
          <a:bodyPr wrap="square" rtlCol="0">
            <a:spAutoFit/>
          </a:bodyPr>
          <a:lstStyle/>
          <a:p>
            <a:r>
              <a:rPr lang="en-US" sz="2800" dirty="0" smtClean="0">
                <a:solidFill>
                  <a:srgbClr val="C00000"/>
                </a:solidFill>
              </a:rPr>
              <a:t>120 minutes</a:t>
            </a:r>
            <a:endParaRPr lang="en-US" sz="2800" dirty="0">
              <a:solidFill>
                <a:srgbClr val="C00000"/>
              </a:solidFill>
            </a:endParaRPr>
          </a:p>
        </p:txBody>
      </p:sp>
    </p:spTree>
    <p:extLst>
      <p:ext uri="{BB962C8B-B14F-4D97-AF65-F5344CB8AC3E}">
        <p14:creationId xmlns:p14="http://schemas.microsoft.com/office/powerpoint/2010/main" val="358979359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5: Introduction to Spring Integration</a:t>
            </a:r>
            <a:endParaRPr lang="en-US" dirty="0"/>
          </a:p>
        </p:txBody>
      </p:sp>
      <p:sp>
        <p:nvSpPr>
          <p:cNvPr id="5" name="Content Placeholder 4"/>
          <p:cNvSpPr>
            <a:spLocks noGrp="1"/>
          </p:cNvSpPr>
          <p:nvPr>
            <p:ph idx="1"/>
          </p:nvPr>
        </p:nvSpPr>
        <p:spPr>
          <a:xfrm>
            <a:off x="1097279" y="1845733"/>
            <a:ext cx="10823787" cy="4825999"/>
          </a:xfrm>
        </p:spPr>
        <p:txBody>
          <a:bodyPr>
            <a:normAutofit/>
          </a:bodyPr>
          <a:lstStyle/>
          <a:p>
            <a:pPr marL="0" indent="0">
              <a:buNone/>
            </a:pPr>
            <a:r>
              <a:rPr lang="en-US" sz="2400" b="1" dirty="0" err="1" smtClean="0"/>
              <a:t>GotCha’s</a:t>
            </a:r>
            <a:endParaRPr lang="en-US" sz="2400" b="1" dirty="0" smtClean="0"/>
          </a:p>
          <a:p>
            <a:pPr marL="171450" indent="-171450">
              <a:buFont typeface="Arial" panose="020B0604020202020204" pitchFamily="34" charset="0"/>
              <a:buChar char="•"/>
            </a:pPr>
            <a:r>
              <a:rPr lang="en-US" sz="2800" dirty="0" smtClean="0"/>
              <a:t>None!  Have Fun!  </a:t>
            </a:r>
            <a:endParaRPr lang="en-US" sz="2400" dirty="0" smtClean="0">
              <a:solidFill>
                <a:schemeClr val="tx1"/>
              </a:solidFill>
            </a:endParaRPr>
          </a:p>
        </p:txBody>
      </p:sp>
      <p:sp>
        <p:nvSpPr>
          <p:cNvPr id="4" name="TextBox 3"/>
          <p:cNvSpPr txBox="1"/>
          <p:nvPr/>
        </p:nvSpPr>
        <p:spPr>
          <a:xfrm>
            <a:off x="8850084" y="488761"/>
            <a:ext cx="2501537" cy="523220"/>
          </a:xfrm>
          <a:prstGeom prst="rect">
            <a:avLst/>
          </a:prstGeom>
          <a:noFill/>
        </p:spPr>
        <p:txBody>
          <a:bodyPr wrap="square" rtlCol="0">
            <a:spAutoFit/>
          </a:bodyPr>
          <a:lstStyle/>
          <a:p>
            <a:r>
              <a:rPr lang="en-US" sz="2800" dirty="0" smtClean="0">
                <a:solidFill>
                  <a:srgbClr val="C00000"/>
                </a:solidFill>
              </a:rPr>
              <a:t>40 minutes</a:t>
            </a:r>
            <a:endParaRPr lang="en-US" sz="2800" dirty="0">
              <a:solidFill>
                <a:srgbClr val="C00000"/>
              </a:solidFill>
            </a:endParaRPr>
          </a:p>
        </p:txBody>
      </p:sp>
    </p:spTree>
    <p:extLst>
      <p:ext uri="{BB962C8B-B14F-4D97-AF65-F5344CB8AC3E}">
        <p14:creationId xmlns:p14="http://schemas.microsoft.com/office/powerpoint/2010/main" val="305166886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6: Messages and Channels</a:t>
            </a:r>
            <a:endParaRPr lang="en-US" dirty="0"/>
          </a:p>
        </p:txBody>
      </p:sp>
      <p:sp>
        <p:nvSpPr>
          <p:cNvPr id="5" name="Content Placeholder 4"/>
          <p:cNvSpPr>
            <a:spLocks noGrp="1"/>
          </p:cNvSpPr>
          <p:nvPr>
            <p:ph idx="1"/>
          </p:nvPr>
        </p:nvSpPr>
        <p:spPr>
          <a:xfrm>
            <a:off x="1097279" y="1845733"/>
            <a:ext cx="10823787" cy="4825999"/>
          </a:xfrm>
        </p:spPr>
        <p:txBody>
          <a:bodyPr>
            <a:normAutofit/>
          </a:bodyPr>
          <a:lstStyle/>
          <a:p>
            <a:pPr marL="0" indent="0">
              <a:buNone/>
            </a:pPr>
            <a:r>
              <a:rPr lang="en-US" sz="2400" b="1" dirty="0" err="1" smtClean="0"/>
              <a:t>GotCha’s</a:t>
            </a:r>
            <a:endParaRPr lang="en-US" sz="2400" b="1" dirty="0" smtClean="0"/>
          </a:p>
          <a:p>
            <a:pPr marL="171450" indent="-171450">
              <a:buFont typeface="Arial" panose="020B0604020202020204" pitchFamily="34" charset="0"/>
              <a:buChar char="•"/>
            </a:pPr>
            <a:r>
              <a:rPr lang="en-US" sz="2800" dirty="0" smtClean="0"/>
              <a:t>Part2: </a:t>
            </a:r>
          </a:p>
          <a:p>
            <a:pPr marL="464058" lvl="1" indent="-171450">
              <a:buFont typeface="Arial" panose="020B0604020202020204" pitchFamily="34" charset="0"/>
              <a:buChar char="•"/>
            </a:pPr>
            <a:r>
              <a:rPr lang="en-US" sz="2600" dirty="0" smtClean="0"/>
              <a:t>In one process, so everything using the same account reference</a:t>
            </a:r>
          </a:p>
          <a:p>
            <a:pPr marL="646938" lvl="2" indent="-171450">
              <a:buFont typeface="Arial" panose="020B0604020202020204" pitchFamily="34" charset="0"/>
              <a:buChar char="•"/>
            </a:pPr>
            <a:r>
              <a:rPr lang="en-US" sz="2200" dirty="0" smtClean="0"/>
              <a:t>Be sure to use a different variable for each account object</a:t>
            </a:r>
          </a:p>
          <a:p>
            <a:pPr marL="464058" lvl="1" indent="-171450">
              <a:buFont typeface="Arial" panose="020B0604020202020204" pitchFamily="34" charset="0"/>
              <a:buChar char="•"/>
            </a:pPr>
            <a:r>
              <a:rPr lang="en-US" sz="2600" dirty="0" smtClean="0"/>
              <a:t>Publish Subscribe code is not in the Solutions  </a:t>
            </a:r>
          </a:p>
          <a:p>
            <a:pPr marL="646938" lvl="2" indent="-171450">
              <a:buFont typeface="Arial" panose="020B0604020202020204" pitchFamily="34" charset="0"/>
              <a:buChar char="•"/>
            </a:pPr>
            <a:r>
              <a:rPr lang="en-US" sz="2400" dirty="0" smtClean="0">
                <a:solidFill>
                  <a:schemeClr val="tx1"/>
                </a:solidFill>
              </a:rPr>
              <a:t>But it’s not bad, </a:t>
            </a:r>
          </a:p>
          <a:p>
            <a:pPr marL="646938" lvl="2" indent="-171450">
              <a:buFont typeface="Arial" panose="020B0604020202020204" pitchFamily="34" charset="0"/>
              <a:buChar char="•"/>
            </a:pPr>
            <a:r>
              <a:rPr lang="en-US" sz="2400" dirty="0" smtClean="0">
                <a:solidFill>
                  <a:schemeClr val="tx1"/>
                </a:solidFill>
              </a:rPr>
              <a:t>Use either the </a:t>
            </a:r>
            <a:r>
              <a:rPr lang="en-US" sz="2200" dirty="0" err="1" smtClean="0"/>
              <a:t>MethodInvokingMessageHandler</a:t>
            </a:r>
            <a:r>
              <a:rPr lang="en-US" sz="2200" dirty="0" smtClean="0"/>
              <a:t> or the </a:t>
            </a:r>
            <a:r>
              <a:rPr lang="en-US" sz="2200" dirty="0" err="1" smtClean="0"/>
              <a:t>ServiceActivatingHandler</a:t>
            </a:r>
            <a:r>
              <a:rPr lang="en-US" sz="2200" dirty="0" smtClean="0"/>
              <a:t> </a:t>
            </a:r>
            <a:r>
              <a:rPr lang="en-US" sz="2200" dirty="0" err="1" smtClean="0"/>
              <a:t>ServiceActivator</a:t>
            </a:r>
            <a:r>
              <a:rPr lang="en-US" sz="2200" dirty="0" smtClean="0"/>
              <a:t> for the subscribers</a:t>
            </a:r>
          </a:p>
        </p:txBody>
      </p:sp>
      <p:sp>
        <p:nvSpPr>
          <p:cNvPr id="3" name="Rectangle 2"/>
          <p:cNvSpPr/>
          <p:nvPr/>
        </p:nvSpPr>
        <p:spPr>
          <a:xfrm>
            <a:off x="629194" y="5341362"/>
            <a:ext cx="10994572" cy="523220"/>
          </a:xfrm>
          <a:prstGeom prst="rect">
            <a:avLst/>
          </a:prstGeom>
        </p:spPr>
        <p:txBody>
          <a:bodyPr wrap="square">
            <a:spAutoFit/>
          </a:bodyPr>
          <a:lstStyle/>
          <a:p>
            <a:pPr marL="292608" lvl="1" indent="0">
              <a:buNone/>
            </a:pPr>
            <a:r>
              <a:rPr lang="en-US" sz="2800" dirty="0"/>
              <a:t>Don’t forget to stop the HSQLDB Database and GUI when you are done!</a:t>
            </a:r>
          </a:p>
        </p:txBody>
      </p:sp>
      <p:sp>
        <p:nvSpPr>
          <p:cNvPr id="6" name="TextBox 5"/>
          <p:cNvSpPr txBox="1"/>
          <p:nvPr/>
        </p:nvSpPr>
        <p:spPr>
          <a:xfrm>
            <a:off x="8850084" y="488761"/>
            <a:ext cx="2501537" cy="523220"/>
          </a:xfrm>
          <a:prstGeom prst="rect">
            <a:avLst/>
          </a:prstGeom>
          <a:noFill/>
        </p:spPr>
        <p:txBody>
          <a:bodyPr wrap="square" rtlCol="0">
            <a:spAutoFit/>
          </a:bodyPr>
          <a:lstStyle/>
          <a:p>
            <a:r>
              <a:rPr lang="en-US" sz="2800" dirty="0">
                <a:solidFill>
                  <a:srgbClr val="C00000"/>
                </a:solidFill>
              </a:rPr>
              <a:t>9</a:t>
            </a:r>
            <a:r>
              <a:rPr lang="en-US" sz="2800" smtClean="0">
                <a:solidFill>
                  <a:srgbClr val="C00000"/>
                </a:solidFill>
              </a:rPr>
              <a:t>0 </a:t>
            </a:r>
            <a:r>
              <a:rPr lang="en-US" sz="2800" dirty="0" smtClean="0">
                <a:solidFill>
                  <a:srgbClr val="C00000"/>
                </a:solidFill>
              </a:rPr>
              <a:t>minutes</a:t>
            </a:r>
            <a:endParaRPr lang="en-US" sz="2800" dirty="0">
              <a:solidFill>
                <a:srgbClr val="C00000"/>
              </a:solidFill>
            </a:endParaRPr>
          </a:p>
        </p:txBody>
      </p:sp>
    </p:spTree>
    <p:extLst>
      <p:ext uri="{BB962C8B-B14F-4D97-AF65-F5344CB8AC3E}">
        <p14:creationId xmlns:p14="http://schemas.microsoft.com/office/powerpoint/2010/main" val="24805661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Day </a:t>
            </a:r>
            <a:r>
              <a:rPr lang="en-US" dirty="0" smtClean="0"/>
              <a:t>2: </a:t>
            </a:r>
            <a:r>
              <a:rPr lang="en-US" dirty="0"/>
              <a:t>What Have We Learned?</a:t>
            </a:r>
          </a:p>
        </p:txBody>
      </p:sp>
      <p:sp>
        <p:nvSpPr>
          <p:cNvPr id="5" name="Content Placeholder 4"/>
          <p:cNvSpPr>
            <a:spLocks noGrp="1"/>
          </p:cNvSpPr>
          <p:nvPr>
            <p:ph sz="half" idx="1"/>
          </p:nvPr>
        </p:nvSpPr>
        <p:spPr>
          <a:xfrm>
            <a:off x="1097278" y="1845734"/>
            <a:ext cx="4937760" cy="4405776"/>
          </a:xfrm>
        </p:spPr>
        <p:txBody>
          <a:bodyPr>
            <a:normAutofit fontScale="55000" lnSpcReduction="20000"/>
          </a:bodyPr>
          <a:lstStyle/>
          <a:p>
            <a:r>
              <a:rPr lang="en-US" sz="2500" b="1" dirty="0">
                <a:solidFill>
                  <a:schemeClr val="accent4">
                    <a:lumMod val="50000"/>
                  </a:schemeClr>
                </a:solidFill>
              </a:rPr>
              <a:t>Spring Core Review</a:t>
            </a:r>
            <a:r>
              <a:rPr lang="en-US" sz="2500" dirty="0">
                <a:solidFill>
                  <a:schemeClr val="accent4">
                    <a:lumMod val="50000"/>
                  </a:schemeClr>
                </a:solidFill>
              </a:rPr>
              <a:t> </a:t>
            </a:r>
          </a:p>
          <a:p>
            <a:pPr lvl="1"/>
            <a:r>
              <a:rPr lang="en-US" sz="2500" dirty="0"/>
              <a:t>What is the Spring Framework?</a:t>
            </a:r>
          </a:p>
          <a:p>
            <a:pPr lvl="1"/>
            <a:r>
              <a:rPr lang="en-US" sz="2500" dirty="0"/>
              <a:t>Spring Architecture</a:t>
            </a:r>
          </a:p>
          <a:p>
            <a:r>
              <a:rPr lang="en-US" sz="2500" b="1" dirty="0">
                <a:solidFill>
                  <a:schemeClr val="accent4">
                    <a:lumMod val="50000"/>
                  </a:schemeClr>
                </a:solidFill>
              </a:rPr>
              <a:t>Introduction to </a:t>
            </a:r>
            <a:r>
              <a:rPr lang="en-US" sz="2500" b="1" dirty="0" err="1">
                <a:solidFill>
                  <a:schemeClr val="accent4">
                    <a:lumMod val="50000"/>
                  </a:schemeClr>
                </a:solidFill>
              </a:rPr>
              <a:t>Gradle</a:t>
            </a:r>
            <a:endParaRPr lang="en-US" sz="2500" b="1" dirty="0">
              <a:solidFill>
                <a:schemeClr val="accent4">
                  <a:lumMod val="50000"/>
                </a:schemeClr>
              </a:solidFill>
            </a:endParaRPr>
          </a:p>
          <a:p>
            <a:pPr lvl="1"/>
            <a:r>
              <a:rPr lang="en-US" sz="2500" dirty="0"/>
              <a:t>Advantages</a:t>
            </a:r>
          </a:p>
          <a:p>
            <a:pPr lvl="1"/>
            <a:r>
              <a:rPr lang="en-US" sz="2500" dirty="0"/>
              <a:t>Groovy and Build Files</a:t>
            </a:r>
          </a:p>
          <a:p>
            <a:pPr lvl="1"/>
            <a:r>
              <a:rPr lang="en-US" sz="2500" dirty="0"/>
              <a:t>Tasks, Plugins, and Dependency Management</a:t>
            </a:r>
          </a:p>
          <a:p>
            <a:r>
              <a:rPr lang="en-US" sz="2500" b="1" dirty="0">
                <a:solidFill>
                  <a:srgbClr val="375623"/>
                </a:solidFill>
              </a:rPr>
              <a:t>Introduction to Spring Boot</a:t>
            </a:r>
            <a:r>
              <a:rPr lang="en-US" sz="2500" dirty="0"/>
              <a:t> </a:t>
            </a:r>
          </a:p>
          <a:p>
            <a:pPr lvl="1"/>
            <a:r>
              <a:rPr lang="en-US" sz="2500" dirty="0">
                <a:solidFill>
                  <a:srgbClr val="000000"/>
                </a:solidFill>
              </a:rPr>
              <a:t>What is Spring Boot?</a:t>
            </a:r>
          </a:p>
          <a:p>
            <a:pPr lvl="1"/>
            <a:r>
              <a:rPr lang="en-US" sz="2500" dirty="0">
                <a:solidFill>
                  <a:srgbClr val="000000"/>
                </a:solidFill>
              </a:rPr>
              <a:t>Starter Projects</a:t>
            </a:r>
          </a:p>
          <a:p>
            <a:pPr lvl="1"/>
            <a:r>
              <a:rPr lang="en-US" sz="2500" dirty="0" err="1">
                <a:solidFill>
                  <a:srgbClr val="000000"/>
                </a:solidFill>
              </a:rPr>
              <a:t>Autoconfiguration</a:t>
            </a:r>
            <a:endParaRPr lang="en-US" sz="2500" dirty="0">
              <a:solidFill>
                <a:srgbClr val="000000"/>
              </a:solidFill>
            </a:endParaRPr>
          </a:p>
          <a:p>
            <a:pPr lvl="1"/>
            <a:r>
              <a:rPr lang="en-US" sz="2500" dirty="0">
                <a:solidFill>
                  <a:srgbClr val="000000"/>
                </a:solidFill>
              </a:rPr>
              <a:t>Building and Running</a:t>
            </a:r>
          </a:p>
          <a:p>
            <a:pPr marL="0" indent="0">
              <a:buNone/>
            </a:pPr>
            <a:r>
              <a:rPr lang="en-US" sz="2500" b="1" dirty="0">
                <a:solidFill>
                  <a:schemeClr val="accent4">
                    <a:lumMod val="50000"/>
                  </a:schemeClr>
                </a:solidFill>
              </a:rPr>
              <a:t>Additional Spring Boot Topics</a:t>
            </a:r>
          </a:p>
          <a:p>
            <a:pPr marL="201168" lvl="1" indent="0">
              <a:buNone/>
            </a:pPr>
            <a:r>
              <a:rPr lang="en-US" sz="2500" dirty="0">
                <a:solidFill>
                  <a:schemeClr val="tx1"/>
                </a:solidFill>
              </a:rPr>
              <a:t>Starter Dependencies</a:t>
            </a:r>
          </a:p>
          <a:p>
            <a:pPr marL="201168" lvl="1" indent="0">
              <a:buNone/>
            </a:pPr>
            <a:r>
              <a:rPr lang="en-US" sz="2500" dirty="0">
                <a:solidFill>
                  <a:schemeClr val="tx1"/>
                </a:solidFill>
              </a:rPr>
              <a:t>Auto Configuration</a:t>
            </a:r>
          </a:p>
          <a:p>
            <a:pPr marL="201168" lvl="1" indent="0">
              <a:buNone/>
            </a:pPr>
            <a:r>
              <a:rPr lang="en-US" sz="2500" dirty="0">
                <a:solidFill>
                  <a:schemeClr val="tx1"/>
                </a:solidFill>
              </a:rPr>
              <a:t>Deploying a WAR</a:t>
            </a:r>
          </a:p>
          <a:p>
            <a:pPr marL="464058" lvl="1" indent="-171450">
              <a:buFont typeface="Arial" panose="020B0604020202020204" pitchFamily="34" charset="0"/>
              <a:buChar char="•"/>
            </a:pPr>
            <a:r>
              <a:rPr lang="en-US" sz="2500" dirty="0" smtClean="0"/>
              <a:t>Annotations</a:t>
            </a:r>
            <a:endParaRPr lang="en-US" sz="2500" dirty="0"/>
          </a:p>
          <a:p>
            <a:endParaRPr lang="en-US" dirty="0"/>
          </a:p>
        </p:txBody>
      </p:sp>
      <p:sp>
        <p:nvSpPr>
          <p:cNvPr id="7" name="TextBox 6"/>
          <p:cNvSpPr txBox="1"/>
          <p:nvPr/>
        </p:nvSpPr>
        <p:spPr>
          <a:xfrm>
            <a:off x="8291805" y="1825346"/>
            <a:ext cx="3900195" cy="3416320"/>
          </a:xfrm>
          <a:prstGeom prst="rect">
            <a:avLst/>
          </a:prstGeom>
          <a:noFill/>
        </p:spPr>
        <p:txBody>
          <a:bodyPr wrap="square" rtlCol="0">
            <a:spAutoFit/>
          </a:bodyPr>
          <a:lstStyle/>
          <a:p>
            <a:r>
              <a:rPr lang="en-US" b="1" dirty="0" smtClean="0">
                <a:solidFill>
                  <a:schemeClr val="accent4">
                    <a:lumMod val="50000"/>
                  </a:schemeClr>
                </a:solidFill>
              </a:rPr>
              <a:t>Feedback:</a:t>
            </a:r>
          </a:p>
          <a:p>
            <a:pPr marL="285750" indent="-285750">
              <a:buFont typeface="Arial" panose="020B0604020202020204" pitchFamily="34" charset="0"/>
              <a:buChar char="•"/>
            </a:pPr>
            <a:r>
              <a:rPr lang="en-US" sz="1600" b="1" dirty="0" smtClean="0"/>
              <a:t>Class Pace: </a:t>
            </a:r>
          </a:p>
          <a:p>
            <a:pPr marL="742950" lvl="1" indent="-285750">
              <a:buFont typeface="Arial" panose="020B0604020202020204" pitchFamily="34" charset="0"/>
              <a:buChar char="•"/>
            </a:pPr>
            <a:r>
              <a:rPr lang="en-US" sz="1600" dirty="0" smtClean="0"/>
              <a:t> Too fast,</a:t>
            </a:r>
          </a:p>
          <a:p>
            <a:pPr marL="742950" lvl="1" indent="-285750">
              <a:buFont typeface="Arial" panose="020B0604020202020204" pitchFamily="34" charset="0"/>
              <a:buChar char="•"/>
            </a:pPr>
            <a:r>
              <a:rPr lang="en-US" sz="1600" dirty="0" smtClean="0"/>
              <a:t>Too slow</a:t>
            </a:r>
          </a:p>
          <a:p>
            <a:pPr marL="742950" lvl="1" indent="-285750">
              <a:buFont typeface="Arial" panose="020B0604020202020204" pitchFamily="34" charset="0"/>
              <a:buChar char="•"/>
            </a:pPr>
            <a:r>
              <a:rPr lang="en-US" sz="1600" dirty="0" smtClean="0"/>
              <a:t>Just Right?</a:t>
            </a:r>
          </a:p>
          <a:p>
            <a:pPr marL="285750" indent="-285750">
              <a:buFont typeface="Arial" panose="020B0604020202020204" pitchFamily="34" charset="0"/>
              <a:buChar char="•"/>
            </a:pPr>
            <a:endParaRPr lang="en-US" sz="1600" b="1" dirty="0" smtClean="0"/>
          </a:p>
          <a:p>
            <a:pPr marL="285750" indent="-285750">
              <a:buFont typeface="Arial" panose="020B0604020202020204" pitchFamily="34" charset="0"/>
              <a:buChar char="•"/>
            </a:pPr>
            <a:r>
              <a:rPr lang="en-US" sz="1600" b="1" dirty="0" smtClean="0"/>
              <a:t>Content:</a:t>
            </a:r>
          </a:p>
          <a:p>
            <a:pPr marL="742950" lvl="1" indent="-285750">
              <a:buFont typeface="Arial" panose="020B0604020202020204" pitchFamily="34" charset="0"/>
              <a:buChar char="•"/>
            </a:pPr>
            <a:r>
              <a:rPr lang="en-US" sz="1600" dirty="0" smtClean="0"/>
              <a:t>What did you enjoy the most</a:t>
            </a:r>
          </a:p>
          <a:p>
            <a:pPr marL="742950" lvl="1" indent="-285750">
              <a:buFont typeface="Arial" panose="020B0604020202020204" pitchFamily="34" charset="0"/>
              <a:buChar char="•"/>
            </a:pPr>
            <a:r>
              <a:rPr lang="en-US" sz="1600" dirty="0" smtClean="0"/>
              <a:t>Anything Else you want to learn</a:t>
            </a:r>
          </a:p>
          <a:p>
            <a:pPr marL="285750" indent="-285750">
              <a:buFont typeface="Arial" panose="020B0604020202020204" pitchFamily="34" charset="0"/>
              <a:buChar char="•"/>
            </a:pPr>
            <a:endParaRPr lang="en-US" sz="1600" b="1" dirty="0" smtClean="0"/>
          </a:p>
          <a:p>
            <a:pPr marL="285750" indent="-285750">
              <a:buFont typeface="Arial" panose="020B0604020202020204" pitchFamily="34" charset="0"/>
              <a:buChar char="•"/>
            </a:pPr>
            <a:r>
              <a:rPr lang="en-US" sz="1600" b="1" dirty="0" smtClean="0"/>
              <a:t>Delivery:</a:t>
            </a:r>
          </a:p>
          <a:p>
            <a:pPr marL="742950" lvl="1" indent="-285750">
              <a:buFont typeface="Arial" panose="020B0604020202020204" pitchFamily="34" charset="0"/>
              <a:buChar char="•"/>
            </a:pPr>
            <a:r>
              <a:rPr lang="en-US" sz="1600" dirty="0" smtClean="0"/>
              <a:t>What did you like, I’ll do more!</a:t>
            </a:r>
          </a:p>
          <a:p>
            <a:pPr marL="742950" lvl="1" indent="-285750">
              <a:buFont typeface="Arial" panose="020B0604020202020204" pitchFamily="34" charset="0"/>
              <a:buChar char="•"/>
            </a:pPr>
            <a:r>
              <a:rPr lang="en-US" sz="1600" dirty="0" smtClean="0"/>
              <a:t>What can be improved?</a:t>
            </a:r>
            <a:endParaRPr lang="en-US" sz="1600" dirty="0"/>
          </a:p>
        </p:txBody>
      </p:sp>
      <p:sp>
        <p:nvSpPr>
          <p:cNvPr id="8" name="Content Placeholder 5"/>
          <p:cNvSpPr txBox="1">
            <a:spLocks/>
          </p:cNvSpPr>
          <p:nvPr/>
        </p:nvSpPr>
        <p:spPr>
          <a:xfrm>
            <a:off x="4873214" y="1879785"/>
            <a:ext cx="4937760" cy="3760256"/>
          </a:xfrm>
          <a:prstGeom prst="rect">
            <a:avLst/>
          </a:prstGeom>
        </p:spPr>
        <p:txBody>
          <a:bodyPr>
            <a:normAutofit fontScale="70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b="1" dirty="0" smtClean="0">
                <a:solidFill>
                  <a:schemeClr val="accent4">
                    <a:lumMod val="50000"/>
                  </a:schemeClr>
                </a:solidFill>
              </a:rPr>
              <a:t>Spring Remoting and JMS </a:t>
            </a:r>
            <a:r>
              <a:rPr lang="en-US" dirty="0" smtClean="0">
                <a:solidFill>
                  <a:schemeClr val="accent4">
                    <a:lumMod val="50000"/>
                  </a:schemeClr>
                </a:solidFill>
              </a:rPr>
              <a:t> </a:t>
            </a:r>
          </a:p>
          <a:p>
            <a:pPr lvl="1"/>
            <a:r>
              <a:rPr lang="en-US" dirty="0" smtClean="0">
                <a:solidFill>
                  <a:schemeClr val="tx1"/>
                </a:solidFill>
              </a:rPr>
              <a:t>RMI and Spring</a:t>
            </a:r>
          </a:p>
          <a:p>
            <a:pPr lvl="1"/>
            <a:r>
              <a:rPr lang="en-US" dirty="0" err="1" smtClean="0">
                <a:solidFill>
                  <a:schemeClr val="tx1"/>
                </a:solidFill>
              </a:rPr>
              <a:t>HttpInvoker</a:t>
            </a:r>
            <a:r>
              <a:rPr lang="en-US" dirty="0" smtClean="0">
                <a:solidFill>
                  <a:schemeClr val="tx1"/>
                </a:solidFill>
              </a:rPr>
              <a:t> and Spring</a:t>
            </a:r>
          </a:p>
          <a:p>
            <a:pPr lvl="1"/>
            <a:r>
              <a:rPr lang="en-US" dirty="0" smtClean="0">
                <a:solidFill>
                  <a:schemeClr val="tx1"/>
                </a:solidFill>
              </a:rPr>
              <a:t>Messaging with </a:t>
            </a:r>
            <a:r>
              <a:rPr lang="en-US" dirty="0" err="1" smtClean="0">
                <a:solidFill>
                  <a:schemeClr val="tx1"/>
                </a:solidFill>
              </a:rPr>
              <a:t>JMSTemplates</a:t>
            </a:r>
            <a:r>
              <a:rPr lang="en-US" dirty="0" smtClean="0">
                <a:solidFill>
                  <a:schemeClr val="tx1"/>
                </a:solidFill>
              </a:rPr>
              <a:t>  and Spring</a:t>
            </a:r>
          </a:p>
          <a:p>
            <a:pPr marL="0" indent="0">
              <a:buFont typeface="Calibri" panose="020F0502020204030204" pitchFamily="34" charset="0"/>
              <a:buNone/>
            </a:pPr>
            <a:r>
              <a:rPr lang="en-US" b="1" dirty="0" smtClean="0">
                <a:solidFill>
                  <a:schemeClr val="accent4">
                    <a:lumMod val="50000"/>
                  </a:schemeClr>
                </a:solidFill>
              </a:rPr>
              <a:t>Introduction to Spring Batch</a:t>
            </a:r>
            <a:r>
              <a:rPr lang="en-US" dirty="0" smtClean="0">
                <a:solidFill>
                  <a:schemeClr val="accent4">
                    <a:lumMod val="50000"/>
                  </a:schemeClr>
                </a:solidFill>
              </a:rPr>
              <a:t> </a:t>
            </a:r>
          </a:p>
          <a:p>
            <a:pPr lvl="1"/>
            <a:r>
              <a:rPr lang="en-US" dirty="0" smtClean="0">
                <a:solidFill>
                  <a:schemeClr val="tx1"/>
                </a:solidFill>
              </a:rPr>
              <a:t>Spring Batch Application Concepts</a:t>
            </a:r>
          </a:p>
          <a:p>
            <a:pPr lvl="1"/>
            <a:r>
              <a:rPr lang="en-US" dirty="0" smtClean="0">
                <a:solidFill>
                  <a:schemeClr val="tx1"/>
                </a:solidFill>
              </a:rPr>
              <a:t>Structure and Configuration</a:t>
            </a:r>
          </a:p>
          <a:p>
            <a:r>
              <a:rPr lang="en-US" b="1" dirty="0" smtClean="0">
                <a:solidFill>
                  <a:srgbClr val="375623"/>
                </a:solidFill>
                <a:latin typeface="Calibri" panose="020F0502020204030204" pitchFamily="34" charset="0"/>
              </a:rPr>
              <a:t>Enterprise Integration Patterns</a:t>
            </a:r>
            <a:endParaRPr lang="en-US" dirty="0" smtClean="0"/>
          </a:p>
          <a:p>
            <a:pPr lvl="1"/>
            <a:r>
              <a:rPr lang="en-US" dirty="0" smtClean="0">
                <a:solidFill>
                  <a:srgbClr val="000000"/>
                </a:solidFill>
                <a:latin typeface="Calibri" panose="020F0502020204030204" pitchFamily="34" charset="0"/>
              </a:rPr>
              <a:t>Overview</a:t>
            </a:r>
          </a:p>
          <a:p>
            <a:pPr lvl="1"/>
            <a:r>
              <a:rPr lang="en-US" dirty="0" smtClean="0">
                <a:solidFill>
                  <a:srgbClr val="000000"/>
                </a:solidFill>
                <a:latin typeface="Calibri" panose="020F0502020204030204" pitchFamily="34" charset="0"/>
              </a:rPr>
              <a:t>EIP Categories</a:t>
            </a:r>
          </a:p>
          <a:p>
            <a:r>
              <a:rPr lang="en-US" b="1" dirty="0" smtClean="0">
                <a:solidFill>
                  <a:schemeClr val="accent4">
                    <a:lumMod val="50000"/>
                  </a:schemeClr>
                </a:solidFill>
              </a:rPr>
              <a:t>Spring Integration</a:t>
            </a:r>
            <a:endParaRPr lang="en-US" dirty="0" smtClean="0"/>
          </a:p>
          <a:p>
            <a:pPr lvl="1"/>
            <a:r>
              <a:rPr lang="en-US" dirty="0" smtClean="0">
                <a:solidFill>
                  <a:srgbClr val="000000"/>
                </a:solidFill>
                <a:latin typeface="Calibri" panose="020F0502020204030204" pitchFamily="34" charset="0"/>
              </a:rPr>
              <a:t>Components, Channel, and Service Activation</a:t>
            </a:r>
          </a:p>
          <a:p>
            <a:pPr lvl="1"/>
            <a:r>
              <a:rPr lang="en-US" dirty="0" smtClean="0">
                <a:solidFill>
                  <a:srgbClr val="000000"/>
                </a:solidFill>
                <a:latin typeface="Calibri" panose="020F0502020204030204" pitchFamily="34" charset="0"/>
              </a:rPr>
              <a:t>Messaging Gateway</a:t>
            </a:r>
          </a:p>
          <a:p>
            <a:pPr marL="0" indent="0">
              <a:buFont typeface="Calibri" panose="020F0502020204030204" pitchFamily="34" charset="0"/>
              <a:buNone/>
            </a:pPr>
            <a:r>
              <a:rPr lang="en-US" b="1" dirty="0" smtClean="0">
                <a:solidFill>
                  <a:schemeClr val="accent4">
                    <a:lumMod val="50000"/>
                  </a:schemeClr>
                </a:solidFill>
              </a:rPr>
              <a:t>Spring Integration Messages and Channels</a:t>
            </a:r>
          </a:p>
          <a:p>
            <a:pPr marL="201168" lvl="1" indent="0">
              <a:buFont typeface="Calibri" pitchFamily="34" charset="0"/>
              <a:buNone/>
            </a:pPr>
            <a:r>
              <a:rPr lang="en-US" dirty="0" smtClean="0">
                <a:solidFill>
                  <a:schemeClr val="tx1"/>
                </a:solidFill>
              </a:rPr>
              <a:t>Direct, Publish Subscribe, and Queue Channels</a:t>
            </a:r>
          </a:p>
          <a:p>
            <a:pPr marL="201168" lvl="1" indent="0">
              <a:buFont typeface="Calibri" pitchFamily="34" charset="0"/>
              <a:buNone/>
            </a:pPr>
            <a:endParaRPr lang="en-US" dirty="0" smtClean="0">
              <a:solidFill>
                <a:schemeClr val="tx1"/>
              </a:solidFill>
            </a:endParaRPr>
          </a:p>
          <a:p>
            <a:endParaRPr lang="en-US" dirty="0"/>
          </a:p>
        </p:txBody>
      </p:sp>
    </p:spTree>
    <p:extLst>
      <p:ext uri="{BB962C8B-B14F-4D97-AF65-F5344CB8AC3E}">
        <p14:creationId xmlns:p14="http://schemas.microsoft.com/office/powerpoint/2010/main" val="399061113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Introduction to Day 3</a:t>
            </a:r>
            <a:endParaRPr lang="en-US" dirty="0"/>
          </a:p>
        </p:txBody>
      </p:sp>
      <p:sp>
        <p:nvSpPr>
          <p:cNvPr id="5" name="Content Placeholder 4"/>
          <p:cNvSpPr>
            <a:spLocks noGrp="1"/>
          </p:cNvSpPr>
          <p:nvPr>
            <p:ph sz="half" idx="1"/>
          </p:nvPr>
        </p:nvSpPr>
        <p:spPr>
          <a:xfrm>
            <a:off x="1097278" y="1845734"/>
            <a:ext cx="3165911" cy="4023360"/>
          </a:xfrm>
        </p:spPr>
        <p:txBody>
          <a:bodyPr>
            <a:normAutofit fontScale="70000" lnSpcReduction="20000"/>
          </a:bodyPr>
          <a:lstStyle/>
          <a:p>
            <a:r>
              <a:rPr lang="en-US" b="1" dirty="0">
                <a:solidFill>
                  <a:schemeClr val="accent4">
                    <a:lumMod val="50000"/>
                  </a:schemeClr>
                </a:solidFill>
              </a:rPr>
              <a:t>Spring Core Review</a:t>
            </a:r>
            <a:r>
              <a:rPr lang="en-US" dirty="0">
                <a:solidFill>
                  <a:schemeClr val="accent4">
                    <a:lumMod val="50000"/>
                  </a:schemeClr>
                </a:solidFill>
              </a:rPr>
              <a:t> </a:t>
            </a:r>
          </a:p>
          <a:p>
            <a:pPr lvl="1"/>
            <a:r>
              <a:rPr lang="en-US" dirty="0"/>
              <a:t>What is the Spring Framework?</a:t>
            </a:r>
          </a:p>
          <a:p>
            <a:pPr lvl="1"/>
            <a:r>
              <a:rPr lang="en-US" dirty="0"/>
              <a:t>Spring Architecture</a:t>
            </a:r>
          </a:p>
          <a:p>
            <a:r>
              <a:rPr lang="en-US" b="1" dirty="0">
                <a:solidFill>
                  <a:schemeClr val="accent4">
                    <a:lumMod val="50000"/>
                  </a:schemeClr>
                </a:solidFill>
              </a:rPr>
              <a:t>Introduction to </a:t>
            </a:r>
            <a:r>
              <a:rPr lang="en-US" b="1" dirty="0" err="1">
                <a:solidFill>
                  <a:schemeClr val="accent4">
                    <a:lumMod val="50000"/>
                  </a:schemeClr>
                </a:solidFill>
              </a:rPr>
              <a:t>Gradle</a:t>
            </a:r>
            <a:endParaRPr lang="en-US" b="1" dirty="0">
              <a:solidFill>
                <a:schemeClr val="accent4">
                  <a:lumMod val="50000"/>
                </a:schemeClr>
              </a:solidFill>
            </a:endParaRPr>
          </a:p>
          <a:p>
            <a:pPr lvl="1"/>
            <a:r>
              <a:rPr lang="en-US" dirty="0"/>
              <a:t>Advantages</a:t>
            </a:r>
          </a:p>
          <a:p>
            <a:pPr lvl="1"/>
            <a:r>
              <a:rPr lang="en-US" dirty="0"/>
              <a:t>Groovy and Build Files</a:t>
            </a:r>
          </a:p>
          <a:p>
            <a:pPr lvl="1"/>
            <a:r>
              <a:rPr lang="en-US" dirty="0"/>
              <a:t>Tasks, Plugins, and Dependency Management</a:t>
            </a:r>
          </a:p>
          <a:p>
            <a:r>
              <a:rPr lang="en-US" b="1" dirty="0">
                <a:solidFill>
                  <a:srgbClr val="375623"/>
                </a:solidFill>
                <a:latin typeface="Calibri" panose="020F0502020204030204" pitchFamily="34" charset="0"/>
              </a:rPr>
              <a:t>Introduction to Spring Boot</a:t>
            </a:r>
            <a:r>
              <a:rPr lang="en-US" dirty="0"/>
              <a:t> </a:t>
            </a:r>
          </a:p>
          <a:p>
            <a:pPr lvl="1"/>
            <a:r>
              <a:rPr lang="en-US" dirty="0">
                <a:solidFill>
                  <a:srgbClr val="000000"/>
                </a:solidFill>
                <a:latin typeface="Calibri" panose="020F0502020204030204" pitchFamily="34" charset="0"/>
              </a:rPr>
              <a:t>What is Spring Boot?</a:t>
            </a:r>
          </a:p>
          <a:p>
            <a:pPr lvl="1"/>
            <a:r>
              <a:rPr lang="en-US" dirty="0">
                <a:solidFill>
                  <a:srgbClr val="000000"/>
                </a:solidFill>
                <a:latin typeface="Calibri" panose="020F0502020204030204" pitchFamily="34" charset="0"/>
              </a:rPr>
              <a:t>Starter Projects</a:t>
            </a:r>
          </a:p>
          <a:p>
            <a:pPr lvl="1"/>
            <a:r>
              <a:rPr lang="en-US" dirty="0" err="1">
                <a:solidFill>
                  <a:srgbClr val="000000"/>
                </a:solidFill>
                <a:latin typeface="Calibri" panose="020F0502020204030204" pitchFamily="34" charset="0"/>
              </a:rPr>
              <a:t>Autoconfiguration</a:t>
            </a:r>
            <a:endParaRPr lang="en-US" dirty="0">
              <a:solidFill>
                <a:srgbClr val="000000"/>
              </a:solidFill>
              <a:latin typeface="Calibri" panose="020F0502020204030204" pitchFamily="34" charset="0"/>
            </a:endParaRPr>
          </a:p>
          <a:p>
            <a:pPr lvl="1"/>
            <a:r>
              <a:rPr lang="en-US" dirty="0">
                <a:solidFill>
                  <a:srgbClr val="000000"/>
                </a:solidFill>
                <a:latin typeface="Calibri" panose="020F0502020204030204" pitchFamily="34" charset="0"/>
              </a:rPr>
              <a:t>Building and Running</a:t>
            </a:r>
          </a:p>
          <a:p>
            <a:pPr marL="0" indent="0">
              <a:buNone/>
            </a:pPr>
            <a:r>
              <a:rPr lang="en-US" b="1" dirty="0">
                <a:solidFill>
                  <a:schemeClr val="accent4">
                    <a:lumMod val="50000"/>
                  </a:schemeClr>
                </a:solidFill>
              </a:rPr>
              <a:t>Additional Spring Boot Topics</a:t>
            </a:r>
          </a:p>
          <a:p>
            <a:pPr marL="201168" lvl="1" indent="0">
              <a:buNone/>
            </a:pPr>
            <a:r>
              <a:rPr lang="en-US" dirty="0">
                <a:solidFill>
                  <a:schemeClr val="tx1"/>
                </a:solidFill>
              </a:rPr>
              <a:t>Starter Dependencies</a:t>
            </a:r>
          </a:p>
          <a:p>
            <a:pPr marL="201168" lvl="1" indent="0">
              <a:buNone/>
            </a:pPr>
            <a:r>
              <a:rPr lang="en-US" dirty="0">
                <a:solidFill>
                  <a:schemeClr val="tx1"/>
                </a:solidFill>
              </a:rPr>
              <a:t>Auto Configuration</a:t>
            </a:r>
          </a:p>
          <a:p>
            <a:pPr marL="201168" lvl="1" indent="0">
              <a:buNone/>
            </a:pPr>
            <a:r>
              <a:rPr lang="en-US" dirty="0">
                <a:solidFill>
                  <a:schemeClr val="tx1"/>
                </a:solidFill>
              </a:rPr>
              <a:t>Deploying a WAR</a:t>
            </a:r>
          </a:p>
          <a:p>
            <a:endParaRPr lang="en-US" dirty="0"/>
          </a:p>
        </p:txBody>
      </p:sp>
      <p:sp>
        <p:nvSpPr>
          <p:cNvPr id="7" name="Content Placeholder 5"/>
          <p:cNvSpPr txBox="1">
            <a:spLocks/>
          </p:cNvSpPr>
          <p:nvPr/>
        </p:nvSpPr>
        <p:spPr>
          <a:xfrm>
            <a:off x="7717667" y="1845734"/>
            <a:ext cx="4153301" cy="4023360"/>
          </a:xfrm>
          <a:prstGeom prst="rect">
            <a:avLst/>
          </a:prstGeom>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400" b="1" dirty="0" smtClean="0">
                <a:solidFill>
                  <a:schemeClr val="accent4">
                    <a:lumMod val="50000"/>
                  </a:schemeClr>
                </a:solidFill>
                <a:latin typeface="Calibri" panose="020F0502020204030204" pitchFamily="34" charset="0"/>
              </a:rPr>
              <a:t>Integration Endpoints</a:t>
            </a:r>
            <a:endParaRPr lang="en-US" sz="1400" dirty="0">
              <a:solidFill>
                <a:schemeClr val="accent4">
                  <a:lumMod val="50000"/>
                </a:schemeClr>
              </a:solidFill>
            </a:endParaRPr>
          </a:p>
          <a:p>
            <a:pPr lvl="1"/>
            <a:r>
              <a:rPr lang="en-US" sz="1200" dirty="0" smtClean="0">
                <a:solidFill>
                  <a:srgbClr val="000000"/>
                </a:solidFill>
                <a:latin typeface="Calibri" panose="020F0502020204030204" pitchFamily="34" charset="0"/>
              </a:rPr>
              <a:t>Messaging, Inbound, and Outbound Endpoints</a:t>
            </a:r>
          </a:p>
          <a:p>
            <a:pPr lvl="1"/>
            <a:r>
              <a:rPr lang="en-US" sz="1200" dirty="0" smtClean="0">
                <a:solidFill>
                  <a:srgbClr val="000000"/>
                </a:solidFill>
                <a:latin typeface="Calibri" panose="020F0502020204030204" pitchFamily="34" charset="0"/>
              </a:rPr>
              <a:t>Gateways and Routers</a:t>
            </a:r>
          </a:p>
          <a:p>
            <a:pPr lvl="1"/>
            <a:r>
              <a:rPr lang="en-US" sz="1200" dirty="0" smtClean="0">
                <a:solidFill>
                  <a:srgbClr val="000000"/>
                </a:solidFill>
                <a:latin typeface="Calibri" panose="020F0502020204030204" pitchFamily="34" charset="0"/>
              </a:rPr>
              <a:t>Splitters, Aggregators, Filters, and Transformers</a:t>
            </a:r>
            <a:endParaRPr lang="en-US" sz="1200" dirty="0">
              <a:solidFill>
                <a:srgbClr val="000000"/>
              </a:solidFill>
              <a:latin typeface="Calibri" panose="020F0502020204030204" pitchFamily="34" charset="0"/>
            </a:endParaRPr>
          </a:p>
          <a:p>
            <a:r>
              <a:rPr lang="en-US" sz="1400" b="1" dirty="0" smtClean="0">
                <a:solidFill>
                  <a:schemeClr val="accent4">
                    <a:lumMod val="50000"/>
                  </a:schemeClr>
                </a:solidFill>
                <a:latin typeface="Calibri" panose="020F0502020204030204" pitchFamily="34" charset="0"/>
              </a:rPr>
              <a:t>Introduction to Hadoop</a:t>
            </a:r>
            <a:endParaRPr lang="en-US" sz="1400" dirty="0" smtClean="0">
              <a:solidFill>
                <a:schemeClr val="accent4">
                  <a:lumMod val="50000"/>
                </a:schemeClr>
              </a:solidFill>
            </a:endParaRPr>
          </a:p>
          <a:p>
            <a:pPr lvl="1"/>
            <a:r>
              <a:rPr lang="en-US" sz="1200" dirty="0" smtClean="0">
                <a:solidFill>
                  <a:srgbClr val="000000"/>
                </a:solidFill>
                <a:latin typeface="Calibri" panose="020F0502020204030204" pitchFamily="34" charset="0"/>
              </a:rPr>
              <a:t>HDFS</a:t>
            </a:r>
          </a:p>
          <a:p>
            <a:pPr lvl="1"/>
            <a:r>
              <a:rPr lang="en-US" sz="1200" dirty="0" smtClean="0">
                <a:solidFill>
                  <a:srgbClr val="000000"/>
                </a:solidFill>
                <a:latin typeface="Calibri" panose="020F0502020204030204" pitchFamily="34" charset="0"/>
              </a:rPr>
              <a:t>MapReduce</a:t>
            </a:r>
          </a:p>
          <a:p>
            <a:pPr lvl="1"/>
            <a:r>
              <a:rPr lang="en-US" sz="1200" dirty="0" smtClean="0">
                <a:solidFill>
                  <a:srgbClr val="000000"/>
                </a:solidFill>
                <a:latin typeface="Calibri" panose="020F0502020204030204" pitchFamily="34" charset="0"/>
              </a:rPr>
              <a:t>YARN</a:t>
            </a:r>
          </a:p>
          <a:p>
            <a:pPr marL="0" indent="0">
              <a:buFont typeface="Calibri" panose="020F0502020204030204" pitchFamily="34" charset="0"/>
              <a:buNone/>
            </a:pPr>
            <a:r>
              <a:rPr lang="en-US" sz="1400" b="1" dirty="0" smtClean="0">
                <a:solidFill>
                  <a:schemeClr val="accent4">
                    <a:lumMod val="50000"/>
                  </a:schemeClr>
                </a:solidFill>
              </a:rPr>
              <a:t>Introduction to Spring XD</a:t>
            </a:r>
          </a:p>
          <a:p>
            <a:pPr lvl="1"/>
            <a:r>
              <a:rPr lang="en-US" sz="1200" dirty="0" smtClean="0">
                <a:solidFill>
                  <a:schemeClr val="tx1"/>
                </a:solidFill>
              </a:rPr>
              <a:t>Streams, Sources, and Sinks</a:t>
            </a:r>
          </a:p>
          <a:p>
            <a:pPr lvl="1"/>
            <a:r>
              <a:rPr lang="en-US" sz="1200" dirty="0" smtClean="0">
                <a:solidFill>
                  <a:schemeClr val="tx1"/>
                </a:solidFill>
              </a:rPr>
              <a:t>Processors and Tags</a:t>
            </a:r>
          </a:p>
          <a:p>
            <a:pPr lvl="1"/>
            <a:r>
              <a:rPr lang="en-US" sz="1200" dirty="0" smtClean="0">
                <a:solidFill>
                  <a:schemeClr val="tx1"/>
                </a:solidFill>
              </a:rPr>
              <a:t>Tools</a:t>
            </a:r>
            <a:endParaRPr lang="en-US" sz="1200" dirty="0" smtClean="0"/>
          </a:p>
          <a:p>
            <a:r>
              <a:rPr lang="en-US" sz="1400" b="1" dirty="0" smtClean="0">
                <a:solidFill>
                  <a:schemeClr val="accent4">
                    <a:lumMod val="50000"/>
                  </a:schemeClr>
                </a:solidFill>
                <a:latin typeface="Calibri" panose="020F0502020204030204" pitchFamily="34" charset="0"/>
              </a:rPr>
              <a:t>Spring XD Modules</a:t>
            </a:r>
            <a:endParaRPr lang="en-US" sz="1400" dirty="0">
              <a:solidFill>
                <a:schemeClr val="accent4">
                  <a:lumMod val="50000"/>
                </a:schemeClr>
              </a:solidFill>
            </a:endParaRPr>
          </a:p>
          <a:p>
            <a:pPr lvl="1"/>
            <a:r>
              <a:rPr lang="en-US" sz="1200" dirty="0" smtClean="0">
                <a:solidFill>
                  <a:srgbClr val="000000"/>
                </a:solidFill>
                <a:latin typeface="Calibri" panose="020F0502020204030204" pitchFamily="34" charset="0"/>
              </a:rPr>
              <a:t>Sources, Sinks, and Processors</a:t>
            </a:r>
          </a:p>
          <a:p>
            <a:pPr lvl="1"/>
            <a:r>
              <a:rPr lang="en-US" sz="1200" dirty="0" smtClean="0">
                <a:solidFill>
                  <a:srgbClr val="000000"/>
                </a:solidFill>
                <a:latin typeface="Calibri" panose="020F0502020204030204" pitchFamily="34" charset="0"/>
              </a:rPr>
              <a:t>Taps, Counters, and </a:t>
            </a:r>
            <a:r>
              <a:rPr lang="en-US" sz="1200" dirty="0" err="1" smtClean="0">
                <a:solidFill>
                  <a:srgbClr val="000000"/>
                </a:solidFill>
                <a:latin typeface="Calibri" panose="020F0502020204030204" pitchFamily="34" charset="0"/>
              </a:rPr>
              <a:t>Guages</a:t>
            </a:r>
            <a:endParaRPr lang="en-US" sz="1200" dirty="0" smtClean="0">
              <a:solidFill>
                <a:srgbClr val="000000"/>
              </a:solidFill>
              <a:latin typeface="Calibri" panose="020F0502020204030204" pitchFamily="34" charset="0"/>
            </a:endParaRPr>
          </a:p>
          <a:p>
            <a:pPr lvl="1"/>
            <a:r>
              <a:rPr lang="en-US" sz="1200" dirty="0" smtClean="0">
                <a:solidFill>
                  <a:srgbClr val="000000"/>
                </a:solidFill>
                <a:latin typeface="Calibri" panose="020F0502020204030204" pitchFamily="34" charset="0"/>
              </a:rPr>
              <a:t>XD Jobs</a:t>
            </a:r>
            <a:endParaRPr lang="en-US" sz="1200" dirty="0">
              <a:solidFill>
                <a:srgbClr val="000000"/>
              </a:solidFill>
              <a:latin typeface="Calibri" panose="020F0502020204030204" pitchFamily="34" charset="0"/>
            </a:endParaRPr>
          </a:p>
          <a:p>
            <a:endParaRPr lang="en-US" dirty="0"/>
          </a:p>
        </p:txBody>
      </p:sp>
      <p:sp>
        <p:nvSpPr>
          <p:cNvPr id="8" name="Content Placeholder 5"/>
          <p:cNvSpPr txBox="1">
            <a:spLocks/>
          </p:cNvSpPr>
          <p:nvPr/>
        </p:nvSpPr>
        <p:spPr>
          <a:xfrm>
            <a:off x="4093284" y="1845734"/>
            <a:ext cx="4937760" cy="3760256"/>
          </a:xfrm>
          <a:prstGeom prst="rect">
            <a:avLst/>
          </a:prstGeom>
        </p:spPr>
        <p:txBody>
          <a:bodyPr>
            <a:normAutofit fontScale="70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b="1" dirty="0" smtClean="0">
                <a:solidFill>
                  <a:schemeClr val="accent4">
                    <a:lumMod val="50000"/>
                  </a:schemeClr>
                </a:solidFill>
              </a:rPr>
              <a:t>Spring Remoting and JMS </a:t>
            </a:r>
            <a:r>
              <a:rPr lang="en-US" dirty="0" smtClean="0">
                <a:solidFill>
                  <a:schemeClr val="accent4">
                    <a:lumMod val="50000"/>
                  </a:schemeClr>
                </a:solidFill>
              </a:rPr>
              <a:t> </a:t>
            </a:r>
          </a:p>
          <a:p>
            <a:pPr lvl="1"/>
            <a:r>
              <a:rPr lang="en-US" dirty="0" smtClean="0">
                <a:solidFill>
                  <a:schemeClr val="tx1"/>
                </a:solidFill>
              </a:rPr>
              <a:t>RMI and Spring</a:t>
            </a:r>
          </a:p>
          <a:p>
            <a:pPr lvl="1"/>
            <a:r>
              <a:rPr lang="en-US" dirty="0" err="1" smtClean="0">
                <a:solidFill>
                  <a:schemeClr val="tx1"/>
                </a:solidFill>
              </a:rPr>
              <a:t>HttpInvoker</a:t>
            </a:r>
            <a:r>
              <a:rPr lang="en-US" dirty="0" smtClean="0">
                <a:solidFill>
                  <a:schemeClr val="tx1"/>
                </a:solidFill>
              </a:rPr>
              <a:t> and Spring</a:t>
            </a:r>
          </a:p>
          <a:p>
            <a:pPr lvl="1"/>
            <a:r>
              <a:rPr lang="en-US" dirty="0" smtClean="0">
                <a:solidFill>
                  <a:schemeClr val="tx1"/>
                </a:solidFill>
              </a:rPr>
              <a:t>Messaging with </a:t>
            </a:r>
            <a:r>
              <a:rPr lang="en-US" dirty="0" err="1" smtClean="0">
                <a:solidFill>
                  <a:schemeClr val="tx1"/>
                </a:solidFill>
              </a:rPr>
              <a:t>JMSTemplates</a:t>
            </a:r>
            <a:r>
              <a:rPr lang="en-US" dirty="0" smtClean="0">
                <a:solidFill>
                  <a:schemeClr val="tx1"/>
                </a:solidFill>
              </a:rPr>
              <a:t>  and Spring</a:t>
            </a:r>
          </a:p>
          <a:p>
            <a:pPr marL="0" indent="0">
              <a:buFont typeface="Calibri" panose="020F0502020204030204" pitchFamily="34" charset="0"/>
              <a:buNone/>
            </a:pPr>
            <a:r>
              <a:rPr lang="en-US" b="1" dirty="0" smtClean="0">
                <a:solidFill>
                  <a:schemeClr val="accent4">
                    <a:lumMod val="50000"/>
                  </a:schemeClr>
                </a:solidFill>
              </a:rPr>
              <a:t>Introduction to Spring Batch</a:t>
            </a:r>
            <a:r>
              <a:rPr lang="en-US" dirty="0" smtClean="0">
                <a:solidFill>
                  <a:schemeClr val="accent4">
                    <a:lumMod val="50000"/>
                  </a:schemeClr>
                </a:solidFill>
              </a:rPr>
              <a:t> </a:t>
            </a:r>
          </a:p>
          <a:p>
            <a:pPr lvl="1"/>
            <a:r>
              <a:rPr lang="en-US" dirty="0" smtClean="0">
                <a:solidFill>
                  <a:schemeClr val="tx1"/>
                </a:solidFill>
              </a:rPr>
              <a:t>Spring Batch Application Concepts</a:t>
            </a:r>
          </a:p>
          <a:p>
            <a:pPr lvl="1"/>
            <a:r>
              <a:rPr lang="en-US" dirty="0" smtClean="0">
                <a:solidFill>
                  <a:schemeClr val="tx1"/>
                </a:solidFill>
              </a:rPr>
              <a:t>Structure and Configuration</a:t>
            </a:r>
          </a:p>
          <a:p>
            <a:r>
              <a:rPr lang="en-US" b="1" dirty="0" smtClean="0">
                <a:solidFill>
                  <a:srgbClr val="375623"/>
                </a:solidFill>
                <a:latin typeface="Calibri" panose="020F0502020204030204" pitchFamily="34" charset="0"/>
              </a:rPr>
              <a:t>Enterprise Integration Patterns</a:t>
            </a:r>
            <a:endParaRPr lang="en-US" dirty="0" smtClean="0"/>
          </a:p>
          <a:p>
            <a:pPr lvl="1"/>
            <a:r>
              <a:rPr lang="en-US" dirty="0" smtClean="0">
                <a:solidFill>
                  <a:srgbClr val="000000"/>
                </a:solidFill>
                <a:latin typeface="Calibri" panose="020F0502020204030204" pitchFamily="34" charset="0"/>
              </a:rPr>
              <a:t>Overview</a:t>
            </a:r>
          </a:p>
          <a:p>
            <a:pPr lvl="1"/>
            <a:r>
              <a:rPr lang="en-US" dirty="0" smtClean="0">
                <a:solidFill>
                  <a:srgbClr val="000000"/>
                </a:solidFill>
                <a:latin typeface="Calibri" panose="020F0502020204030204" pitchFamily="34" charset="0"/>
              </a:rPr>
              <a:t>EIP Categories</a:t>
            </a:r>
          </a:p>
          <a:p>
            <a:r>
              <a:rPr lang="en-US" b="1" dirty="0" smtClean="0">
                <a:solidFill>
                  <a:schemeClr val="accent4">
                    <a:lumMod val="50000"/>
                  </a:schemeClr>
                </a:solidFill>
              </a:rPr>
              <a:t>Spring Integration</a:t>
            </a:r>
            <a:endParaRPr lang="en-US" dirty="0" smtClean="0"/>
          </a:p>
          <a:p>
            <a:pPr lvl="1"/>
            <a:r>
              <a:rPr lang="en-US" dirty="0" smtClean="0">
                <a:solidFill>
                  <a:srgbClr val="000000"/>
                </a:solidFill>
                <a:latin typeface="Calibri" panose="020F0502020204030204" pitchFamily="34" charset="0"/>
              </a:rPr>
              <a:t>Components, Channel, and Service Activation</a:t>
            </a:r>
          </a:p>
          <a:p>
            <a:pPr lvl="1"/>
            <a:r>
              <a:rPr lang="en-US" dirty="0" smtClean="0">
                <a:solidFill>
                  <a:srgbClr val="000000"/>
                </a:solidFill>
                <a:latin typeface="Calibri" panose="020F0502020204030204" pitchFamily="34" charset="0"/>
              </a:rPr>
              <a:t>Messaging Gateway</a:t>
            </a:r>
          </a:p>
          <a:p>
            <a:pPr marL="0" indent="0">
              <a:buFont typeface="Calibri" panose="020F0502020204030204" pitchFamily="34" charset="0"/>
              <a:buNone/>
            </a:pPr>
            <a:r>
              <a:rPr lang="en-US" b="1" dirty="0" smtClean="0">
                <a:solidFill>
                  <a:schemeClr val="accent4">
                    <a:lumMod val="50000"/>
                  </a:schemeClr>
                </a:solidFill>
              </a:rPr>
              <a:t>Spring Integration Messages and Channels</a:t>
            </a:r>
          </a:p>
          <a:p>
            <a:pPr marL="201168" lvl="1" indent="0">
              <a:buFont typeface="Calibri" pitchFamily="34" charset="0"/>
              <a:buNone/>
            </a:pPr>
            <a:r>
              <a:rPr lang="en-US" dirty="0" smtClean="0">
                <a:solidFill>
                  <a:schemeClr val="tx1"/>
                </a:solidFill>
              </a:rPr>
              <a:t>Direct, Publish Subscribe, and Queue Channels</a:t>
            </a:r>
          </a:p>
          <a:p>
            <a:pPr marL="201168" lvl="1" indent="0">
              <a:buFont typeface="Calibri" pitchFamily="34" charset="0"/>
              <a:buNone/>
            </a:pPr>
            <a:endParaRPr lang="en-US" dirty="0" smtClean="0">
              <a:solidFill>
                <a:schemeClr val="tx1"/>
              </a:solidFill>
            </a:endParaRPr>
          </a:p>
          <a:p>
            <a:endParaRPr lang="en-US" dirty="0"/>
          </a:p>
        </p:txBody>
      </p:sp>
    </p:spTree>
    <p:extLst>
      <p:ext uri="{BB962C8B-B14F-4D97-AF65-F5344CB8AC3E}">
        <p14:creationId xmlns:p14="http://schemas.microsoft.com/office/powerpoint/2010/main" val="1486217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
                                            <p:txEl>
                                              <p:pRg st="12" end="12"/>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
                                            <p:txEl>
                                              <p:pRg st="13" end="1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
                                            <p:txEl>
                                              <p:pRg st="14" end="14"/>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7">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4555672" y="-147676"/>
            <a:ext cx="6922226" cy="6623229"/>
          </a:xfrm>
          <a:prstGeom prst="rect">
            <a:avLst/>
          </a:prstGeom>
        </p:spPr>
      </p:pic>
      <p:sp>
        <p:nvSpPr>
          <p:cNvPr id="6" name="TextBox 5"/>
          <p:cNvSpPr txBox="1"/>
          <p:nvPr/>
        </p:nvSpPr>
        <p:spPr>
          <a:xfrm>
            <a:off x="518160" y="792480"/>
            <a:ext cx="3291840" cy="461665"/>
          </a:xfrm>
          <a:prstGeom prst="rect">
            <a:avLst/>
          </a:prstGeom>
          <a:noFill/>
        </p:spPr>
        <p:txBody>
          <a:bodyPr wrap="square" rtlCol="0">
            <a:spAutoFit/>
          </a:bodyPr>
          <a:lstStyle/>
          <a:p>
            <a:r>
              <a:rPr lang="en-US" sz="2400" dirty="0" smtClean="0"/>
              <a:t>Lab07 Message Flow</a:t>
            </a:r>
            <a:endParaRPr lang="en-US" sz="2400" dirty="0"/>
          </a:p>
        </p:txBody>
      </p:sp>
    </p:spTree>
    <p:extLst>
      <p:ext uri="{BB962C8B-B14F-4D97-AF65-F5344CB8AC3E}">
        <p14:creationId xmlns:p14="http://schemas.microsoft.com/office/powerpoint/2010/main" val="248295625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7: Endpoints</a:t>
            </a:r>
            <a:endParaRPr lang="en-US" dirty="0"/>
          </a:p>
        </p:txBody>
      </p:sp>
      <p:sp>
        <p:nvSpPr>
          <p:cNvPr id="5" name="Content Placeholder 4"/>
          <p:cNvSpPr>
            <a:spLocks noGrp="1"/>
          </p:cNvSpPr>
          <p:nvPr>
            <p:ph idx="1"/>
          </p:nvPr>
        </p:nvSpPr>
        <p:spPr>
          <a:xfrm>
            <a:off x="1097279" y="1845733"/>
            <a:ext cx="10823787" cy="4825999"/>
          </a:xfrm>
        </p:spPr>
        <p:txBody>
          <a:bodyPr>
            <a:normAutofit/>
          </a:bodyPr>
          <a:lstStyle/>
          <a:p>
            <a:pPr marL="0" indent="0">
              <a:buNone/>
            </a:pPr>
            <a:r>
              <a:rPr lang="en-US" sz="2400" b="1" dirty="0" err="1" smtClean="0"/>
              <a:t>GotCha’s</a:t>
            </a:r>
            <a:endParaRPr lang="en-US" sz="2400" b="1" dirty="0" smtClean="0"/>
          </a:p>
          <a:p>
            <a:pPr marL="171450" indent="-171450">
              <a:buFont typeface="Arial" panose="020B0604020202020204" pitchFamily="34" charset="0"/>
              <a:buChar char="•"/>
            </a:pPr>
            <a:r>
              <a:rPr lang="en-US" sz="2800" dirty="0" smtClean="0"/>
              <a:t>Part 1, </a:t>
            </a:r>
          </a:p>
          <a:p>
            <a:pPr marL="464058" lvl="1" indent="-171450">
              <a:buFont typeface="Arial" panose="020B0604020202020204" pitchFamily="34" charset="0"/>
              <a:buChar char="•"/>
            </a:pPr>
            <a:r>
              <a:rPr lang="en-US" sz="2600" dirty="0" smtClean="0"/>
              <a:t>-1. b. command to start DB is slightly different than last time</a:t>
            </a:r>
            <a:endParaRPr lang="en-US" sz="2200" dirty="0" smtClean="0"/>
          </a:p>
          <a:p>
            <a:pPr marL="464058" lvl="1" indent="-171450">
              <a:buFont typeface="Arial" panose="020B0604020202020204" pitchFamily="34" charset="0"/>
              <a:buChar char="•"/>
            </a:pPr>
            <a:r>
              <a:rPr lang="en-US" sz="2600" dirty="0" smtClean="0"/>
              <a:t>_1. f. Lab07 starters does not contain the SQL, just type it in</a:t>
            </a:r>
          </a:p>
          <a:p>
            <a:pPr marL="171450" indent="-171450">
              <a:buFont typeface="Arial" panose="020B0604020202020204" pitchFamily="34" charset="0"/>
              <a:buChar char="•"/>
            </a:pPr>
            <a:r>
              <a:rPr lang="en-US" sz="2800" dirty="0" smtClean="0">
                <a:solidFill>
                  <a:schemeClr val="tx1"/>
                </a:solidFill>
              </a:rPr>
              <a:t>Part2, </a:t>
            </a:r>
          </a:p>
          <a:p>
            <a:pPr marL="464058" lvl="1" indent="-171450">
              <a:buFont typeface="Arial" panose="020B0604020202020204" pitchFamily="34" charset="0"/>
              <a:buChar char="•"/>
            </a:pPr>
            <a:r>
              <a:rPr lang="en-US" sz="2600" dirty="0" smtClean="0">
                <a:solidFill>
                  <a:schemeClr val="tx1"/>
                </a:solidFill>
              </a:rPr>
              <a:t>_1. c. Be sure to create a “file”, not a “class”.</a:t>
            </a:r>
          </a:p>
          <a:p>
            <a:pPr marL="646938" lvl="2" indent="-171450">
              <a:buFont typeface="Arial" panose="020B0604020202020204" pitchFamily="34" charset="0"/>
              <a:buChar char="•"/>
            </a:pPr>
            <a:r>
              <a:rPr lang="en-US" sz="2400" dirty="0" smtClean="0">
                <a:solidFill>
                  <a:schemeClr val="tx1"/>
                </a:solidFill>
              </a:rPr>
              <a:t>Filename package.info is not a valid class name.</a:t>
            </a:r>
          </a:p>
          <a:p>
            <a:pPr marL="646938" lvl="2" indent="-171450">
              <a:buFont typeface="Arial" panose="020B0604020202020204" pitchFamily="34" charset="0"/>
              <a:buChar char="•"/>
            </a:pPr>
            <a:endParaRPr lang="en-US" sz="2400" dirty="0">
              <a:solidFill>
                <a:schemeClr val="tx1"/>
              </a:solidFill>
            </a:endParaRPr>
          </a:p>
          <a:p>
            <a:pPr marL="292608" lvl="1" indent="0">
              <a:buNone/>
            </a:pPr>
            <a:r>
              <a:rPr lang="en-US" sz="2800" dirty="0" smtClean="0">
                <a:solidFill>
                  <a:schemeClr val="tx1"/>
                </a:solidFill>
              </a:rPr>
              <a:t>Don’t forget to stop the HSQLDB Database and GUI when you are done!</a:t>
            </a:r>
          </a:p>
        </p:txBody>
      </p:sp>
      <p:sp>
        <p:nvSpPr>
          <p:cNvPr id="3" name="TextBox 2"/>
          <p:cNvSpPr txBox="1"/>
          <p:nvPr/>
        </p:nvSpPr>
        <p:spPr>
          <a:xfrm>
            <a:off x="8654143" y="685800"/>
            <a:ext cx="2073728" cy="523220"/>
          </a:xfrm>
          <a:prstGeom prst="rect">
            <a:avLst/>
          </a:prstGeom>
          <a:noFill/>
        </p:spPr>
        <p:txBody>
          <a:bodyPr wrap="square" rtlCol="0">
            <a:spAutoFit/>
          </a:bodyPr>
          <a:lstStyle/>
          <a:p>
            <a:r>
              <a:rPr lang="en-US" sz="2800" dirty="0" smtClean="0">
                <a:solidFill>
                  <a:srgbClr val="C00000"/>
                </a:solidFill>
              </a:rPr>
              <a:t>90 minutes</a:t>
            </a:r>
            <a:endParaRPr lang="en-US" sz="2800" dirty="0">
              <a:solidFill>
                <a:srgbClr val="C00000"/>
              </a:solidFill>
            </a:endParaRPr>
          </a:p>
        </p:txBody>
      </p:sp>
    </p:spTree>
    <p:extLst>
      <p:ext uri="{BB962C8B-B14F-4D97-AF65-F5344CB8AC3E}">
        <p14:creationId xmlns:p14="http://schemas.microsoft.com/office/powerpoint/2010/main" val="15909347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Core Spring</a:t>
            </a:r>
            <a:br>
              <a:rPr lang="en-US" dirty="0" smtClean="0"/>
            </a:br>
            <a:r>
              <a:rPr lang="en-US" b="1" dirty="0" smtClean="0"/>
              <a:t>Lab </a:t>
            </a:r>
            <a:r>
              <a:rPr lang="en-US" b="1" dirty="0"/>
              <a:t>Manual and </a:t>
            </a:r>
            <a:r>
              <a:rPr lang="en-US" b="1" dirty="0" smtClean="0"/>
              <a:t>Presentation</a:t>
            </a:r>
            <a:endParaRPr lang="en-US" dirty="0"/>
          </a:p>
        </p:txBody>
      </p:sp>
      <p:sp>
        <p:nvSpPr>
          <p:cNvPr id="3" name="Content Placeholder 2"/>
          <p:cNvSpPr>
            <a:spLocks noGrp="1"/>
          </p:cNvSpPr>
          <p:nvPr>
            <p:ph idx="1"/>
          </p:nvPr>
        </p:nvSpPr>
        <p:spPr>
          <a:xfrm>
            <a:off x="2149336" y="1974795"/>
            <a:ext cx="7893328" cy="3826550"/>
          </a:xfrm>
        </p:spPr>
        <p:txBody>
          <a:bodyPr>
            <a:normAutofit fontScale="62500" lnSpcReduction="20000"/>
          </a:bodyPr>
          <a:lstStyle/>
          <a:p>
            <a:r>
              <a:rPr lang="en-US" sz="4400" dirty="0" smtClean="0"/>
              <a:t>You </a:t>
            </a:r>
            <a:r>
              <a:rPr lang="en-US" sz="4400" dirty="0"/>
              <a:t>should have an </a:t>
            </a:r>
            <a:r>
              <a:rPr lang="en-US" sz="4400" dirty="0" smtClean="0"/>
              <a:t>email</a:t>
            </a:r>
            <a:endParaRPr lang="en-US" sz="4400" dirty="0"/>
          </a:p>
          <a:p>
            <a:r>
              <a:rPr lang="en-US" sz="4000" dirty="0" smtClean="0"/>
              <a:t>From </a:t>
            </a:r>
            <a:r>
              <a:rPr lang="en-US" sz="4000" b="1" dirty="0" err="1"/>
              <a:t>Clif</a:t>
            </a:r>
            <a:r>
              <a:rPr lang="en-US" sz="4000" b="1" dirty="0"/>
              <a:t> J. Johnson</a:t>
            </a:r>
            <a:r>
              <a:rPr lang="en-US" sz="4000" dirty="0"/>
              <a:t> </a:t>
            </a:r>
            <a:r>
              <a:rPr lang="en-US" sz="3400" dirty="0"/>
              <a:t> </a:t>
            </a:r>
            <a:r>
              <a:rPr lang="en-US" sz="4000" dirty="0"/>
              <a:t>&lt;cjohnson@protechtraining.com&gt;</a:t>
            </a:r>
          </a:p>
          <a:p>
            <a:pPr lvl="1"/>
            <a:r>
              <a:rPr lang="en-US" dirty="0"/>
              <a:t> </a:t>
            </a:r>
            <a:r>
              <a:rPr lang="en-US" sz="3612" dirty="0" smtClean="0"/>
              <a:t>Thursday Feb 9 at 8:52 AM</a:t>
            </a:r>
            <a:endParaRPr lang="en-US" sz="3612" dirty="0"/>
          </a:p>
          <a:p>
            <a:r>
              <a:rPr lang="en-US" sz="4400" dirty="0" smtClean="0"/>
              <a:t>Includes a link to download a zip file containing</a:t>
            </a:r>
            <a:endParaRPr lang="en-US" sz="4400" dirty="0"/>
          </a:p>
          <a:p>
            <a:pPr lvl="1"/>
            <a:r>
              <a:rPr lang="en-US" sz="3812" dirty="0" smtClean="0"/>
              <a:t>Student Manual</a:t>
            </a:r>
            <a:endParaRPr lang="en-US" sz="3812" dirty="0"/>
          </a:p>
          <a:p>
            <a:pPr lvl="1"/>
            <a:r>
              <a:rPr lang="en-US" sz="3812" dirty="0"/>
              <a:t>Lab Manual</a:t>
            </a:r>
          </a:p>
          <a:p>
            <a:pPr marL="51869" indent="0">
              <a:buNone/>
            </a:pPr>
            <a:r>
              <a:rPr lang="en-US" sz="4400" dirty="0" smtClean="0"/>
              <a:t>Now </a:t>
            </a:r>
            <a:r>
              <a:rPr lang="en-US" sz="4400" dirty="0"/>
              <a:t>would be a good time to </a:t>
            </a:r>
          </a:p>
          <a:p>
            <a:pPr lvl="1"/>
            <a:r>
              <a:rPr lang="en-US" sz="3612" dirty="0"/>
              <a:t>Find the email</a:t>
            </a:r>
          </a:p>
          <a:p>
            <a:pPr lvl="1"/>
            <a:r>
              <a:rPr lang="en-US" sz="3612" dirty="0"/>
              <a:t>Download the </a:t>
            </a:r>
            <a:r>
              <a:rPr lang="en-US" sz="3612" dirty="0" smtClean="0"/>
              <a:t>documents</a:t>
            </a:r>
            <a:endParaRPr lang="en-US" sz="3612" dirty="0"/>
          </a:p>
          <a:p>
            <a:pPr lvl="1"/>
            <a:r>
              <a:rPr lang="en-US" sz="3612" dirty="0"/>
              <a:t>Open them </a:t>
            </a:r>
            <a:r>
              <a:rPr lang="en-US" sz="3612" dirty="0" smtClean="0"/>
              <a:t>up</a:t>
            </a:r>
            <a:endParaRPr lang="en-US" sz="3612" u="sng"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9954704">
            <a:off x="8530285" y="4036190"/>
            <a:ext cx="3284924" cy="2437760"/>
          </a:xfrm>
          <a:prstGeom prst="rect">
            <a:avLst/>
          </a:prstGeom>
        </p:spPr>
      </p:pic>
      <p:sp>
        <p:nvSpPr>
          <p:cNvPr id="4" name="Rectangle 3"/>
          <p:cNvSpPr/>
          <p:nvPr/>
        </p:nvSpPr>
        <p:spPr>
          <a:xfrm>
            <a:off x="5363278" y="5255070"/>
            <a:ext cx="3023348" cy="646331"/>
          </a:xfrm>
          <a:prstGeom prst="rect">
            <a:avLst/>
          </a:prstGeom>
        </p:spPr>
        <p:txBody>
          <a:bodyPr wrap="square">
            <a:spAutoFit/>
          </a:bodyPr>
          <a:lstStyle/>
          <a:p>
            <a:pPr lvl="2"/>
            <a:r>
              <a:rPr lang="en-US" dirty="0">
                <a:solidFill>
                  <a:srgbClr val="FF0000"/>
                </a:solidFill>
              </a:rPr>
              <a:t>You will need them </a:t>
            </a:r>
            <a:r>
              <a:rPr lang="en-US" b="1" dirty="0">
                <a:solidFill>
                  <a:srgbClr val="FF0000"/>
                </a:solidFill>
              </a:rPr>
              <a:t>Both </a:t>
            </a:r>
            <a:r>
              <a:rPr lang="en-US" dirty="0">
                <a:solidFill>
                  <a:srgbClr val="FF0000"/>
                </a:solidFill>
              </a:rPr>
              <a:t>for the Labs!</a:t>
            </a:r>
          </a:p>
        </p:txBody>
      </p:sp>
    </p:spTree>
    <p:extLst>
      <p:ext uri="{BB962C8B-B14F-4D97-AF65-F5344CB8AC3E}">
        <p14:creationId xmlns:p14="http://schemas.microsoft.com/office/powerpoint/2010/main" val="3378672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Spring-XD </a:t>
            </a:r>
            <a:endParaRPr lang="en-US" dirty="0"/>
          </a:p>
        </p:txBody>
      </p:sp>
      <p:sp>
        <p:nvSpPr>
          <p:cNvPr id="3" name="Content Placeholder 2"/>
          <p:cNvSpPr>
            <a:spLocks noGrp="1"/>
          </p:cNvSpPr>
          <p:nvPr>
            <p:ph idx="1"/>
          </p:nvPr>
        </p:nvSpPr>
        <p:spPr/>
        <p:txBody>
          <a:bodyPr>
            <a:normAutofit/>
          </a:bodyPr>
          <a:lstStyle/>
          <a:p>
            <a:pPr marL="0" indent="0">
              <a:lnSpc>
                <a:spcPts val="1360"/>
              </a:lnSpc>
              <a:spcBef>
                <a:spcPts val="68"/>
              </a:spcBef>
              <a:buNone/>
            </a:pPr>
            <a:r>
              <a:rPr lang="en-US" dirty="0"/>
              <a:t>Big Data Solutions mostly Data Integration issues</a:t>
            </a:r>
          </a:p>
          <a:p>
            <a:pPr lvl="1">
              <a:lnSpc>
                <a:spcPts val="1360"/>
              </a:lnSpc>
              <a:spcBef>
                <a:spcPts val="68"/>
              </a:spcBef>
            </a:pPr>
            <a:r>
              <a:rPr lang="en-US" dirty="0"/>
              <a:t>Spring XD simplifies this in the Big Data world</a:t>
            </a:r>
          </a:p>
          <a:p>
            <a:pPr lvl="2">
              <a:lnSpc>
                <a:spcPts val="1360"/>
              </a:lnSpc>
              <a:spcBef>
                <a:spcPts val="68"/>
              </a:spcBef>
            </a:pPr>
            <a:r>
              <a:rPr lang="en-US" dirty="0"/>
              <a:t>For Hadoop simplified the configuration and boilerplate when building Map/Reduce and other YARN queries</a:t>
            </a:r>
          </a:p>
          <a:p>
            <a:pPr lvl="2">
              <a:lnSpc>
                <a:spcPts val="1360"/>
              </a:lnSpc>
              <a:spcBef>
                <a:spcPts val="68"/>
              </a:spcBef>
            </a:pPr>
            <a:r>
              <a:rPr lang="en-US" dirty="0"/>
              <a:t>Familiar and massively scalable</a:t>
            </a:r>
          </a:p>
          <a:p>
            <a:pPr lvl="1">
              <a:lnSpc>
                <a:spcPts val="1360"/>
              </a:lnSpc>
              <a:spcBef>
                <a:spcPts val="68"/>
              </a:spcBef>
            </a:pPr>
            <a:r>
              <a:rPr lang="en-US" dirty="0"/>
              <a:t>But Had Limitations</a:t>
            </a:r>
          </a:p>
          <a:p>
            <a:pPr lvl="2">
              <a:lnSpc>
                <a:spcPts val="1360"/>
              </a:lnSpc>
              <a:spcBef>
                <a:spcPts val="68"/>
              </a:spcBef>
            </a:pPr>
            <a:r>
              <a:rPr lang="en-US" dirty="0"/>
              <a:t>Not compatible with modern S/W engineering methods like TDD, CD, DCC</a:t>
            </a:r>
          </a:p>
          <a:p>
            <a:pPr lvl="2">
              <a:lnSpc>
                <a:spcPts val="1360"/>
              </a:lnSpc>
              <a:spcBef>
                <a:spcPts val="68"/>
              </a:spcBef>
            </a:pPr>
            <a:r>
              <a:rPr lang="en-US" dirty="0"/>
              <a:t>XD Monolithic architecture hard to maintain, starting to show code rot</a:t>
            </a:r>
          </a:p>
          <a:p>
            <a:pPr lvl="2">
              <a:lnSpc>
                <a:spcPts val="1360"/>
              </a:lnSpc>
              <a:spcBef>
                <a:spcPts val="68"/>
              </a:spcBef>
            </a:pPr>
            <a:r>
              <a:rPr lang="en-US" dirty="0"/>
              <a:t>Tight coupling with lots of dependencies</a:t>
            </a:r>
          </a:p>
          <a:p>
            <a:pPr lvl="1">
              <a:lnSpc>
                <a:spcPts val="1360"/>
              </a:lnSpc>
              <a:spcBef>
                <a:spcPts val="68"/>
              </a:spcBef>
            </a:pPr>
            <a:r>
              <a:rPr lang="en-US" dirty="0"/>
              <a:t>Needed reimagining for accelerated development and affinity for the cloud</a:t>
            </a:r>
          </a:p>
          <a:p>
            <a:pPr>
              <a:lnSpc>
                <a:spcPts val="1360"/>
              </a:lnSpc>
              <a:spcBef>
                <a:spcPts val="68"/>
              </a:spcBef>
            </a:pPr>
            <a:r>
              <a:rPr lang="en-US" sz="2000" dirty="0" smtClean="0"/>
              <a:t>Spring Cloud Data Flow</a:t>
            </a:r>
          </a:p>
          <a:p>
            <a:pPr lvl="1">
              <a:lnSpc>
                <a:spcPts val="1360"/>
              </a:lnSpc>
              <a:spcBef>
                <a:spcPts val="68"/>
              </a:spcBef>
            </a:pPr>
            <a:r>
              <a:rPr lang="en-US" sz="1800" dirty="0" smtClean="0"/>
              <a:t>Shift to a </a:t>
            </a:r>
            <a:r>
              <a:rPr lang="en-US" dirty="0" smtClean="0"/>
              <a:t>modular loosely couple component </a:t>
            </a:r>
            <a:r>
              <a:rPr lang="en-US" sz="1800" dirty="0" smtClean="0"/>
              <a:t>architecture</a:t>
            </a:r>
          </a:p>
          <a:p>
            <a:pPr lvl="2">
              <a:lnSpc>
                <a:spcPts val="1360"/>
              </a:lnSpc>
              <a:spcBef>
                <a:spcPts val="68"/>
              </a:spcBef>
            </a:pPr>
            <a:r>
              <a:rPr lang="en-US" dirty="0" smtClean="0"/>
              <a:t>Can run Spring Cloud Stream and Spring Cloud Task as standalone artifacts</a:t>
            </a:r>
          </a:p>
          <a:p>
            <a:pPr lvl="2">
              <a:lnSpc>
                <a:spcPts val="1360"/>
              </a:lnSpc>
              <a:spcBef>
                <a:spcPts val="68"/>
              </a:spcBef>
            </a:pPr>
            <a:r>
              <a:rPr lang="en-US" dirty="0" smtClean="0"/>
              <a:t>Ideal for cloud native architecture</a:t>
            </a:r>
          </a:p>
          <a:p>
            <a:pPr marL="384048" lvl="2" indent="0">
              <a:lnSpc>
                <a:spcPts val="1360"/>
              </a:lnSpc>
              <a:spcBef>
                <a:spcPts val="68"/>
              </a:spcBef>
              <a:buNone/>
            </a:pPr>
            <a:endParaRPr lang="en-US" sz="1400" dirty="0" smtClean="0"/>
          </a:p>
          <a:p>
            <a:pPr lvl="1">
              <a:lnSpc>
                <a:spcPts val="1360"/>
              </a:lnSpc>
              <a:spcBef>
                <a:spcPts val="68"/>
              </a:spcBef>
            </a:pPr>
            <a:endParaRPr lang="en-US" sz="1800" dirty="0"/>
          </a:p>
        </p:txBody>
      </p:sp>
    </p:spTree>
    <p:extLst>
      <p:ext uri="{BB962C8B-B14F-4D97-AF65-F5344CB8AC3E}">
        <p14:creationId xmlns:p14="http://schemas.microsoft.com/office/powerpoint/2010/main" val="3780199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Blocks of Spring Cloud Data Flow</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1213485" y="1737360"/>
            <a:ext cx="7905750" cy="4486275"/>
          </a:xfrm>
          <a:prstGeom prst="rect">
            <a:avLst/>
          </a:prstGeom>
        </p:spPr>
      </p:pic>
      <p:sp>
        <p:nvSpPr>
          <p:cNvPr id="5" name="Rectangle 4"/>
          <p:cNvSpPr/>
          <p:nvPr/>
        </p:nvSpPr>
        <p:spPr>
          <a:xfrm>
            <a:off x="1645920" y="6038969"/>
            <a:ext cx="9631680" cy="369332"/>
          </a:xfrm>
          <a:prstGeom prst="rect">
            <a:avLst/>
          </a:prstGeom>
        </p:spPr>
        <p:txBody>
          <a:bodyPr wrap="square">
            <a:spAutoFit/>
          </a:bodyPr>
          <a:lstStyle/>
          <a:p>
            <a:r>
              <a:rPr lang="en-US" dirty="0"/>
              <a:t>https://www.cloudfoundry.org/data-goes-cloud-native-with-the-new-spring-cloud-data-flow/</a:t>
            </a:r>
          </a:p>
        </p:txBody>
      </p:sp>
    </p:spTree>
    <p:extLst>
      <p:ext uri="{BB962C8B-B14F-4D97-AF65-F5344CB8AC3E}">
        <p14:creationId xmlns:p14="http://schemas.microsoft.com/office/powerpoint/2010/main" val="35700060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8: Introduction to Spring XD</a:t>
            </a:r>
            <a:endParaRPr lang="en-US" dirty="0"/>
          </a:p>
        </p:txBody>
      </p:sp>
      <p:sp>
        <p:nvSpPr>
          <p:cNvPr id="5" name="Content Placeholder 4"/>
          <p:cNvSpPr>
            <a:spLocks noGrp="1"/>
          </p:cNvSpPr>
          <p:nvPr>
            <p:ph idx="1"/>
          </p:nvPr>
        </p:nvSpPr>
        <p:spPr>
          <a:xfrm>
            <a:off x="1097279" y="1845733"/>
            <a:ext cx="10823787" cy="4825999"/>
          </a:xfrm>
        </p:spPr>
        <p:txBody>
          <a:bodyPr>
            <a:normAutofit/>
          </a:bodyPr>
          <a:lstStyle/>
          <a:p>
            <a:pPr marL="0" indent="0">
              <a:buNone/>
            </a:pPr>
            <a:r>
              <a:rPr lang="en-US" sz="2400" b="1" dirty="0" err="1" smtClean="0"/>
              <a:t>GotCha’s</a:t>
            </a:r>
            <a:endParaRPr lang="en-US" sz="2400" b="1" dirty="0" smtClean="0"/>
          </a:p>
          <a:p>
            <a:pPr marL="171450" indent="-171450">
              <a:buFont typeface="Arial" panose="020B0604020202020204" pitchFamily="34" charset="0"/>
              <a:buChar char="•"/>
            </a:pPr>
            <a:r>
              <a:rPr lang="en-US" sz="2800" dirty="0" smtClean="0"/>
              <a:t>Part1 _3. To avoid line wrap in the Spring XD </a:t>
            </a:r>
            <a:r>
              <a:rPr lang="en-US" sz="2800" dirty="0" err="1" smtClean="0"/>
              <a:t>cmd</a:t>
            </a:r>
            <a:r>
              <a:rPr lang="en-US" sz="2800" dirty="0" smtClean="0"/>
              <a:t> prompt </a:t>
            </a:r>
          </a:p>
          <a:p>
            <a:pPr marL="464058" lvl="1" indent="-171450">
              <a:buFont typeface="Arial" panose="020B0604020202020204" pitchFamily="34" charset="0"/>
              <a:buChar char="•"/>
            </a:pPr>
            <a:r>
              <a:rPr lang="en-US" sz="2600" dirty="0" smtClean="0"/>
              <a:t> Open the properties on the command windows</a:t>
            </a:r>
          </a:p>
          <a:p>
            <a:pPr marL="464058" lvl="1" indent="-171450">
              <a:buFont typeface="Arial" panose="020B0604020202020204" pitchFamily="34" charset="0"/>
              <a:buChar char="•"/>
            </a:pPr>
            <a:r>
              <a:rPr lang="en-US" sz="2600" dirty="0" smtClean="0"/>
              <a:t>Set Layout-&gt;Screen Buffer Size-&gt;Width to 190</a:t>
            </a:r>
          </a:p>
          <a:p>
            <a:pPr marL="464058" lvl="1" indent="-171450">
              <a:buFont typeface="Arial" panose="020B0604020202020204" pitchFamily="34" charset="0"/>
              <a:buChar char="•"/>
            </a:pPr>
            <a:endParaRPr lang="en-US" sz="2600" dirty="0"/>
          </a:p>
          <a:p>
            <a:pPr marL="464058" lvl="1" indent="-171450">
              <a:buFont typeface="Arial" panose="020B0604020202020204" pitchFamily="34" charset="0"/>
              <a:buChar char="•"/>
            </a:pPr>
            <a:r>
              <a:rPr lang="en-US" sz="2600" dirty="0" smtClean="0"/>
              <a:t>Otherwise: None!  Have Fun!  :~D</a:t>
            </a:r>
            <a:endParaRPr lang="en-US" sz="2200" dirty="0" smtClean="0">
              <a:solidFill>
                <a:schemeClr val="tx1"/>
              </a:solidFill>
            </a:endParaRPr>
          </a:p>
        </p:txBody>
      </p:sp>
      <p:sp>
        <p:nvSpPr>
          <p:cNvPr id="4" name="TextBox 3"/>
          <p:cNvSpPr txBox="1"/>
          <p:nvPr/>
        </p:nvSpPr>
        <p:spPr>
          <a:xfrm>
            <a:off x="8850084" y="488761"/>
            <a:ext cx="2501537" cy="523220"/>
          </a:xfrm>
          <a:prstGeom prst="rect">
            <a:avLst/>
          </a:prstGeom>
          <a:noFill/>
        </p:spPr>
        <p:txBody>
          <a:bodyPr wrap="square" rtlCol="0">
            <a:spAutoFit/>
          </a:bodyPr>
          <a:lstStyle/>
          <a:p>
            <a:r>
              <a:rPr lang="en-US" sz="2800" dirty="0" smtClean="0">
                <a:solidFill>
                  <a:srgbClr val="C00000"/>
                </a:solidFill>
              </a:rPr>
              <a:t>25 minutes</a:t>
            </a:r>
            <a:endParaRPr lang="en-US" sz="2800" dirty="0">
              <a:solidFill>
                <a:srgbClr val="C00000"/>
              </a:solidFill>
            </a:endParaRPr>
          </a:p>
        </p:txBody>
      </p:sp>
    </p:spTree>
    <p:extLst>
      <p:ext uri="{BB962C8B-B14F-4D97-AF65-F5344CB8AC3E}">
        <p14:creationId xmlns:p14="http://schemas.microsoft.com/office/powerpoint/2010/main" val="332566122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9: XD Modules</a:t>
            </a:r>
            <a:endParaRPr lang="en-US" dirty="0"/>
          </a:p>
        </p:txBody>
      </p:sp>
      <p:sp>
        <p:nvSpPr>
          <p:cNvPr id="5" name="Content Placeholder 4"/>
          <p:cNvSpPr>
            <a:spLocks noGrp="1"/>
          </p:cNvSpPr>
          <p:nvPr>
            <p:ph idx="1"/>
          </p:nvPr>
        </p:nvSpPr>
        <p:spPr>
          <a:xfrm>
            <a:off x="1097279" y="1845733"/>
            <a:ext cx="10823787" cy="4825999"/>
          </a:xfrm>
        </p:spPr>
        <p:txBody>
          <a:bodyPr>
            <a:normAutofit fontScale="92500" lnSpcReduction="20000"/>
          </a:bodyPr>
          <a:lstStyle/>
          <a:p>
            <a:pPr marL="0" indent="0">
              <a:buNone/>
            </a:pPr>
            <a:r>
              <a:rPr lang="en-US" sz="2400" b="1" dirty="0" err="1" smtClean="0"/>
              <a:t>GotCha’s</a:t>
            </a:r>
            <a:endParaRPr lang="en-US" sz="2400" b="1" dirty="0" smtClean="0"/>
          </a:p>
          <a:p>
            <a:pPr marL="0" indent="0">
              <a:buNone/>
            </a:pPr>
            <a:r>
              <a:rPr lang="en-US" sz="2400" dirty="0" smtClean="0"/>
              <a:t>Writing the stream </a:t>
            </a:r>
            <a:r>
              <a:rPr lang="en-US" sz="2400" dirty="0" err="1" smtClean="0"/>
              <a:t>cmd</a:t>
            </a:r>
            <a:r>
              <a:rPr lang="en-US" sz="2400" dirty="0" smtClean="0"/>
              <a:t> in a text editor and copy it into the XD Shell window</a:t>
            </a:r>
          </a:p>
          <a:p>
            <a:pPr lvl="1"/>
            <a:r>
              <a:rPr lang="en-US" sz="2200" dirty="0" smtClean="0"/>
              <a:t>Makes it easier to correct typos, since </a:t>
            </a:r>
            <a:r>
              <a:rPr lang="en-US" sz="2200" dirty="0" err="1" smtClean="0"/>
              <a:t>cmd</a:t>
            </a:r>
            <a:r>
              <a:rPr lang="en-US" sz="2200" dirty="0" smtClean="0"/>
              <a:t> will be long enough to wrap!</a:t>
            </a:r>
          </a:p>
          <a:p>
            <a:pPr marL="171450" indent="-171450">
              <a:buFont typeface="Arial" panose="020B0604020202020204" pitchFamily="34" charset="0"/>
              <a:buChar char="•"/>
            </a:pPr>
            <a:r>
              <a:rPr lang="en-US" sz="2400" dirty="0" smtClean="0"/>
              <a:t>Part 1: _1. b. Command to start database is slightly different than in lab07</a:t>
            </a:r>
          </a:p>
          <a:p>
            <a:pPr marL="171450" indent="-171450">
              <a:buFont typeface="Arial" panose="020B0604020202020204" pitchFamily="34" charset="0"/>
              <a:buChar char="•"/>
            </a:pPr>
            <a:r>
              <a:rPr lang="en-US" sz="2400" dirty="0"/>
              <a:t>Part1 </a:t>
            </a:r>
            <a:r>
              <a:rPr lang="en-US" sz="2400" dirty="0" smtClean="0"/>
              <a:t>_2. As in the lab08, to </a:t>
            </a:r>
            <a:r>
              <a:rPr lang="en-US" sz="2400" dirty="0"/>
              <a:t>avoid line wrap in the Spring XD </a:t>
            </a:r>
            <a:r>
              <a:rPr lang="en-US" sz="2400" dirty="0" err="1"/>
              <a:t>cmd</a:t>
            </a:r>
            <a:r>
              <a:rPr lang="en-US" sz="2400" dirty="0"/>
              <a:t> prompt </a:t>
            </a:r>
          </a:p>
          <a:p>
            <a:pPr marL="464058" lvl="1" indent="-171450">
              <a:buFont typeface="Arial" panose="020B0604020202020204" pitchFamily="34" charset="0"/>
              <a:buChar char="•"/>
            </a:pPr>
            <a:r>
              <a:rPr lang="en-US" sz="2000" dirty="0"/>
              <a:t> Open the properties on the command windows</a:t>
            </a:r>
          </a:p>
          <a:p>
            <a:pPr marL="464058" lvl="1" indent="-171450">
              <a:buFont typeface="Arial" panose="020B0604020202020204" pitchFamily="34" charset="0"/>
              <a:buChar char="•"/>
            </a:pPr>
            <a:r>
              <a:rPr lang="en-US" sz="2000" dirty="0"/>
              <a:t>Set Layout-&gt;Screen Buffer Size-&gt;Width to </a:t>
            </a:r>
            <a:r>
              <a:rPr lang="en-US" sz="2000" dirty="0" smtClean="0"/>
              <a:t>190</a:t>
            </a:r>
          </a:p>
          <a:p>
            <a:pPr marL="464058" lvl="1" indent="-171450">
              <a:buFont typeface="Arial" panose="020B0604020202020204" pitchFamily="34" charset="0"/>
              <a:buChar char="•"/>
            </a:pPr>
            <a:r>
              <a:rPr lang="en-US" sz="2000" dirty="0" smtClean="0"/>
              <a:t>_7. </a:t>
            </a:r>
            <a:r>
              <a:rPr lang="en-US" sz="2000" dirty="0"/>
              <a:t> </a:t>
            </a:r>
            <a:r>
              <a:rPr lang="en-US" sz="2000" dirty="0" smtClean="0"/>
              <a:t>File is in C:\tmp\xd\output</a:t>
            </a:r>
            <a:endParaRPr lang="en-US" sz="2000" dirty="0"/>
          </a:p>
          <a:p>
            <a:pPr marL="646938" lvl="2" indent="-171450">
              <a:buFont typeface="Arial" panose="020B0604020202020204" pitchFamily="34" charset="0"/>
              <a:buChar char="•"/>
            </a:pPr>
            <a:endParaRPr lang="en-US" sz="2400" dirty="0"/>
          </a:p>
          <a:p>
            <a:pPr marL="292608" lvl="1" indent="0">
              <a:buNone/>
            </a:pPr>
            <a:r>
              <a:rPr lang="en-US" sz="2000" dirty="0"/>
              <a:t>Sometimes the </a:t>
            </a:r>
            <a:r>
              <a:rPr lang="en-US" sz="2000" dirty="0" err="1"/>
              <a:t>cmd</a:t>
            </a:r>
            <a:r>
              <a:rPr lang="en-US" sz="2000" dirty="0"/>
              <a:t> window hangs when destroying the stream</a:t>
            </a:r>
          </a:p>
          <a:p>
            <a:pPr marL="749808" lvl="1" indent="-457200">
              <a:buFont typeface="Arial" panose="020B0604020202020204" pitchFamily="34" charset="0"/>
              <a:buChar char="•"/>
            </a:pPr>
            <a:r>
              <a:rPr lang="en-US" sz="2000" dirty="0" smtClean="0"/>
              <a:t>May </a:t>
            </a:r>
            <a:r>
              <a:rPr lang="en-US" sz="2000" dirty="0"/>
              <a:t>need to start a new Spring XD</a:t>
            </a:r>
          </a:p>
          <a:p>
            <a:pPr marL="749808" lvl="1" indent="-457200">
              <a:buFont typeface="Arial" panose="020B0604020202020204" pitchFamily="34" charset="0"/>
              <a:buChar char="•"/>
            </a:pPr>
            <a:r>
              <a:rPr lang="en-US" sz="2000" dirty="0"/>
              <a:t>Use the GUI to destroy the stream to avoid </a:t>
            </a:r>
            <a:r>
              <a:rPr lang="en-US" sz="2000" dirty="0" smtClean="0"/>
              <a:t>this</a:t>
            </a:r>
          </a:p>
          <a:p>
            <a:pPr marL="749808" lvl="1" indent="-457200">
              <a:buFont typeface="Arial" panose="020B0604020202020204" pitchFamily="34" charset="0"/>
              <a:buChar char="•"/>
            </a:pPr>
            <a:endParaRPr lang="en-US" sz="2400" dirty="0"/>
          </a:p>
          <a:p>
            <a:pPr marL="292608" lvl="1" indent="0">
              <a:buNone/>
            </a:pPr>
            <a:r>
              <a:rPr lang="en-US" sz="2400" dirty="0"/>
              <a:t>Don’t forget to stop the HSQLDB Database and GUI when you are done!</a:t>
            </a:r>
          </a:p>
          <a:p>
            <a:pPr marL="464058" lvl="1" indent="-171450">
              <a:buFont typeface="Arial" panose="020B0604020202020204" pitchFamily="34" charset="0"/>
              <a:buChar char="•"/>
            </a:pPr>
            <a:endParaRPr lang="en-US" sz="2600" dirty="0"/>
          </a:p>
          <a:p>
            <a:pPr marL="171450" indent="-171450">
              <a:buFont typeface="Arial" panose="020B0604020202020204" pitchFamily="34" charset="0"/>
              <a:buChar char="•"/>
            </a:pPr>
            <a:endParaRPr lang="en-US" sz="2400" dirty="0" smtClean="0">
              <a:solidFill>
                <a:schemeClr val="tx1"/>
              </a:solidFill>
            </a:endParaRPr>
          </a:p>
        </p:txBody>
      </p:sp>
      <p:sp>
        <p:nvSpPr>
          <p:cNvPr id="4" name="TextBox 3"/>
          <p:cNvSpPr txBox="1"/>
          <p:nvPr/>
        </p:nvSpPr>
        <p:spPr>
          <a:xfrm>
            <a:off x="7136156" y="277747"/>
            <a:ext cx="4285803" cy="1384995"/>
          </a:xfrm>
          <a:prstGeom prst="rect">
            <a:avLst/>
          </a:prstGeom>
          <a:noFill/>
        </p:spPr>
        <p:txBody>
          <a:bodyPr wrap="square" rtlCol="0">
            <a:spAutoFit/>
          </a:bodyPr>
          <a:lstStyle/>
          <a:p>
            <a:r>
              <a:rPr lang="en-US" sz="2800" dirty="0" smtClean="0">
                <a:solidFill>
                  <a:srgbClr val="C00000"/>
                </a:solidFill>
              </a:rPr>
              <a:t>15 minutes</a:t>
            </a:r>
          </a:p>
          <a:p>
            <a:r>
              <a:rPr lang="en-US" sz="2800" dirty="0" smtClean="0">
                <a:solidFill>
                  <a:srgbClr val="C00000"/>
                </a:solidFill>
              </a:rPr>
              <a:t>40 minutes with Challenge!</a:t>
            </a:r>
          </a:p>
          <a:p>
            <a:r>
              <a:rPr lang="en-US" sz="2800" dirty="0" smtClean="0">
                <a:solidFill>
                  <a:srgbClr val="C00000"/>
                </a:solidFill>
              </a:rPr>
              <a:t>Download your Labs!</a:t>
            </a:r>
            <a:endParaRPr lang="en-US" sz="2800" dirty="0">
              <a:solidFill>
                <a:srgbClr val="C00000"/>
              </a:solidFill>
            </a:endParaRPr>
          </a:p>
        </p:txBody>
      </p:sp>
    </p:spTree>
    <p:extLst>
      <p:ext uri="{BB962C8B-B14F-4D97-AF65-F5344CB8AC3E}">
        <p14:creationId xmlns:p14="http://schemas.microsoft.com/office/powerpoint/2010/main" val="404482403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9: XD </a:t>
            </a:r>
            <a:r>
              <a:rPr lang="en-US" dirty="0" smtClean="0"/>
              <a:t>Modules Filters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solidFill>
                  <a:schemeClr val="tx1"/>
                </a:solidFill>
              </a:rPr>
              <a:t>Use JDB, Filter out 0 balance accounts and closed accounts</a:t>
            </a:r>
          </a:p>
          <a:p>
            <a:r>
              <a:rPr lang="en-US" dirty="0" err="1" smtClean="0">
                <a:solidFill>
                  <a:schemeClr val="tx1"/>
                </a:solidFill>
              </a:rPr>
              <a:t>xd</a:t>
            </a:r>
            <a:r>
              <a:rPr lang="en-US" dirty="0">
                <a:solidFill>
                  <a:schemeClr val="tx1"/>
                </a:solidFill>
              </a:rPr>
              <a:t>:&gt;</a:t>
            </a:r>
            <a:r>
              <a:rPr lang="en-US" b="1" dirty="0">
                <a:solidFill>
                  <a:schemeClr val="tx1"/>
                </a:solidFill>
              </a:rPr>
              <a:t>stream</a:t>
            </a:r>
            <a:r>
              <a:rPr lang="en-US" dirty="0">
                <a:solidFill>
                  <a:schemeClr val="tx1"/>
                </a:solidFill>
              </a:rPr>
              <a:t> create --name </a:t>
            </a:r>
            <a:r>
              <a:rPr lang="en-US" dirty="0" err="1">
                <a:solidFill>
                  <a:schemeClr val="tx1"/>
                </a:solidFill>
              </a:rPr>
              <a:t>processAccount</a:t>
            </a:r>
            <a:r>
              <a:rPr lang="en-US" dirty="0">
                <a:solidFill>
                  <a:schemeClr val="tx1"/>
                </a:solidFill>
              </a:rPr>
              <a:t> </a:t>
            </a:r>
          </a:p>
          <a:p>
            <a:pPr marL="201168" lvl="1" indent="0">
              <a:buNone/>
            </a:pPr>
            <a:r>
              <a:rPr lang="en-US" sz="2000" dirty="0">
                <a:solidFill>
                  <a:schemeClr val="tx1"/>
                </a:solidFill>
              </a:rPr>
              <a:t>--</a:t>
            </a:r>
            <a:r>
              <a:rPr lang="en-US" sz="2000" b="1" dirty="0">
                <a:solidFill>
                  <a:schemeClr val="tx1"/>
                </a:solidFill>
              </a:rPr>
              <a:t>definition </a:t>
            </a:r>
          </a:p>
          <a:p>
            <a:pPr marL="201168" lvl="1" indent="0">
              <a:buNone/>
            </a:pPr>
            <a:r>
              <a:rPr lang="en-US" sz="2000" dirty="0">
                <a:solidFill>
                  <a:schemeClr val="tx1"/>
                </a:solidFill>
              </a:rPr>
              <a:t>    "</a:t>
            </a:r>
            <a:r>
              <a:rPr lang="en-US" sz="2000" dirty="0" err="1">
                <a:solidFill>
                  <a:schemeClr val="tx1"/>
                </a:solidFill>
              </a:rPr>
              <a:t>jdbc</a:t>
            </a:r>
            <a:r>
              <a:rPr lang="en-US" sz="2000" dirty="0">
                <a:solidFill>
                  <a:schemeClr val="tx1"/>
                </a:solidFill>
              </a:rPr>
              <a:t> --</a:t>
            </a:r>
            <a:r>
              <a:rPr lang="en-US" sz="2000" dirty="0" err="1">
                <a:solidFill>
                  <a:schemeClr val="tx1"/>
                </a:solidFill>
              </a:rPr>
              <a:t>url</a:t>
            </a:r>
            <a:r>
              <a:rPr lang="en-US" sz="2000" dirty="0">
                <a:solidFill>
                  <a:schemeClr val="tx1"/>
                </a:solidFill>
              </a:rPr>
              <a:t>=</a:t>
            </a:r>
            <a:r>
              <a:rPr lang="en-US" sz="2000" dirty="0" err="1">
                <a:solidFill>
                  <a:schemeClr val="tx1"/>
                </a:solidFill>
              </a:rPr>
              <a:t>jdbc:hsqldb:hsql</a:t>
            </a:r>
            <a:r>
              <a:rPr lang="en-US" sz="2000" dirty="0">
                <a:solidFill>
                  <a:schemeClr val="tx1"/>
                </a:solidFill>
              </a:rPr>
              <a:t>://localhost:9002/ --query='select * from account' </a:t>
            </a:r>
          </a:p>
          <a:p>
            <a:pPr marL="201168" lvl="1" indent="0">
              <a:buNone/>
            </a:pPr>
            <a:r>
              <a:rPr lang="en-US" sz="2000" dirty="0">
                <a:solidFill>
                  <a:schemeClr val="tx1"/>
                </a:solidFill>
              </a:rPr>
              <a:t>             --username=</a:t>
            </a:r>
            <a:r>
              <a:rPr lang="en-US" sz="2000" dirty="0" err="1">
                <a:solidFill>
                  <a:schemeClr val="tx1"/>
                </a:solidFill>
              </a:rPr>
              <a:t>sa</a:t>
            </a:r>
            <a:r>
              <a:rPr lang="en-US" sz="2000" dirty="0">
                <a:solidFill>
                  <a:schemeClr val="tx1"/>
                </a:solidFill>
              </a:rPr>
              <a:t> --</a:t>
            </a:r>
            <a:r>
              <a:rPr lang="en-US" sz="2000" dirty="0" err="1">
                <a:solidFill>
                  <a:schemeClr val="tx1"/>
                </a:solidFill>
              </a:rPr>
              <a:t>fixedDelay</a:t>
            </a:r>
            <a:r>
              <a:rPr lang="en-US" sz="2000" dirty="0">
                <a:solidFill>
                  <a:schemeClr val="tx1"/>
                </a:solidFill>
              </a:rPr>
              <a:t>=100 </a:t>
            </a:r>
            <a:endParaRPr lang="en-US" sz="2000" dirty="0" smtClean="0">
              <a:solidFill>
                <a:schemeClr val="tx1"/>
              </a:solidFill>
            </a:endParaRPr>
          </a:p>
          <a:p>
            <a:pPr marL="201168" lvl="1" indent="0">
              <a:buNone/>
            </a:pPr>
            <a:r>
              <a:rPr lang="en-US" sz="2000" dirty="0" smtClean="0">
                <a:solidFill>
                  <a:schemeClr val="tx1"/>
                </a:solidFill>
              </a:rPr>
              <a:t>| </a:t>
            </a:r>
            <a:r>
              <a:rPr lang="en-US" sz="2000" b="1" dirty="0">
                <a:solidFill>
                  <a:schemeClr val="tx1"/>
                </a:solidFill>
              </a:rPr>
              <a:t>filter</a:t>
            </a:r>
            <a:r>
              <a:rPr lang="en-US" sz="2000" dirty="0">
                <a:solidFill>
                  <a:schemeClr val="tx1"/>
                </a:solidFill>
              </a:rPr>
              <a:t> --expression='</a:t>
            </a:r>
            <a:r>
              <a:rPr lang="en-US" sz="2000" dirty="0" err="1">
                <a:solidFill>
                  <a:schemeClr val="tx1"/>
                </a:solidFill>
              </a:rPr>
              <a:t>payload.balance</a:t>
            </a:r>
            <a:r>
              <a:rPr lang="en-US" sz="2000" dirty="0">
                <a:solidFill>
                  <a:schemeClr val="tx1"/>
                </a:solidFill>
              </a:rPr>
              <a:t> &gt; 0.00 &amp;&amp; </a:t>
            </a:r>
            <a:r>
              <a:rPr lang="en-US" sz="2000" dirty="0" err="1">
                <a:solidFill>
                  <a:schemeClr val="tx1"/>
                </a:solidFill>
              </a:rPr>
              <a:t>payload.open</a:t>
            </a:r>
            <a:r>
              <a:rPr lang="en-US" sz="2000" dirty="0">
                <a:solidFill>
                  <a:schemeClr val="tx1"/>
                </a:solidFill>
              </a:rPr>
              <a:t> == TRUE‘</a:t>
            </a:r>
          </a:p>
          <a:p>
            <a:pPr marL="201168" lvl="1" indent="0">
              <a:buNone/>
            </a:pPr>
            <a:r>
              <a:rPr lang="en-US" sz="2000" b="1" dirty="0" smtClean="0">
                <a:solidFill>
                  <a:schemeClr val="tx1"/>
                </a:solidFill>
              </a:rPr>
              <a:t>| </a:t>
            </a:r>
            <a:r>
              <a:rPr lang="en-US" sz="2000" b="1" dirty="0">
                <a:solidFill>
                  <a:schemeClr val="tx1"/>
                </a:solidFill>
              </a:rPr>
              <a:t>file </a:t>
            </a:r>
            <a:r>
              <a:rPr lang="en-US" sz="2000" dirty="0">
                <a:solidFill>
                  <a:schemeClr val="tx1"/>
                </a:solidFill>
              </a:rPr>
              <a:t>--suffix=log" –deploy</a:t>
            </a:r>
          </a:p>
          <a:p>
            <a:endParaRPr lang="en-US" dirty="0">
              <a:solidFill>
                <a:schemeClr val="tx1"/>
              </a:solidFill>
            </a:endParaRPr>
          </a:p>
          <a:p>
            <a:endParaRPr lang="en-US" dirty="0">
              <a:solidFill>
                <a:schemeClr val="tx1"/>
              </a:solidFill>
            </a:endParaRPr>
          </a:p>
          <a:p>
            <a:r>
              <a:rPr lang="en-US" dirty="0" err="1">
                <a:solidFill>
                  <a:schemeClr val="tx1"/>
                </a:solidFill>
              </a:rPr>
              <a:t>xd</a:t>
            </a:r>
            <a:r>
              <a:rPr lang="en-US" dirty="0">
                <a:solidFill>
                  <a:schemeClr val="tx1"/>
                </a:solidFill>
              </a:rPr>
              <a:t>:&gt;stream create --name </a:t>
            </a:r>
            <a:r>
              <a:rPr lang="en-US" dirty="0" err="1">
                <a:solidFill>
                  <a:schemeClr val="tx1"/>
                </a:solidFill>
              </a:rPr>
              <a:t>processAccount</a:t>
            </a:r>
            <a:r>
              <a:rPr lang="en-US" dirty="0">
                <a:solidFill>
                  <a:schemeClr val="tx1"/>
                </a:solidFill>
              </a:rPr>
              <a:t> --definition "</a:t>
            </a:r>
            <a:r>
              <a:rPr lang="en-US" dirty="0" err="1">
                <a:solidFill>
                  <a:schemeClr val="tx1"/>
                </a:solidFill>
              </a:rPr>
              <a:t>jdbc</a:t>
            </a:r>
            <a:r>
              <a:rPr lang="en-US" dirty="0">
                <a:solidFill>
                  <a:schemeClr val="tx1"/>
                </a:solidFill>
              </a:rPr>
              <a:t> --</a:t>
            </a:r>
            <a:r>
              <a:rPr lang="en-US" dirty="0" err="1">
                <a:solidFill>
                  <a:schemeClr val="tx1"/>
                </a:solidFill>
              </a:rPr>
              <a:t>url</a:t>
            </a:r>
            <a:r>
              <a:rPr lang="en-US" dirty="0">
                <a:solidFill>
                  <a:schemeClr val="tx1"/>
                </a:solidFill>
              </a:rPr>
              <a:t>=</a:t>
            </a:r>
            <a:r>
              <a:rPr lang="en-US" dirty="0" err="1">
                <a:solidFill>
                  <a:schemeClr val="tx1"/>
                </a:solidFill>
              </a:rPr>
              <a:t>jdbc:hsqldb:hsql</a:t>
            </a:r>
            <a:r>
              <a:rPr lang="en-US" dirty="0">
                <a:solidFill>
                  <a:schemeClr val="tx1"/>
                </a:solidFill>
              </a:rPr>
              <a:t>://localhost:9002/ --query='select * from account' --update='update account set </a:t>
            </a:r>
            <a:r>
              <a:rPr lang="en-US" dirty="0" err="1">
                <a:solidFill>
                  <a:schemeClr val="tx1"/>
                </a:solidFill>
              </a:rPr>
              <a:t>newrow</a:t>
            </a:r>
            <a:r>
              <a:rPr lang="en-US" dirty="0">
                <a:solidFill>
                  <a:schemeClr val="tx1"/>
                </a:solidFill>
              </a:rPr>
              <a:t>=false' --username=s| </a:t>
            </a:r>
            <a:r>
              <a:rPr lang="en-US" dirty="0" smtClean="0">
                <a:solidFill>
                  <a:schemeClr val="tx1"/>
                </a:solidFill>
              </a:rPr>
              <a:t>filter </a:t>
            </a:r>
            <a:r>
              <a:rPr lang="en-US" dirty="0">
                <a:solidFill>
                  <a:schemeClr val="tx1"/>
                </a:solidFill>
              </a:rPr>
              <a:t>--expression='</a:t>
            </a:r>
            <a:r>
              <a:rPr lang="en-US" dirty="0" err="1">
                <a:solidFill>
                  <a:schemeClr val="tx1"/>
                </a:solidFill>
              </a:rPr>
              <a:t>payload.newrow</a:t>
            </a:r>
            <a:r>
              <a:rPr lang="en-US" dirty="0">
                <a:solidFill>
                  <a:schemeClr val="tx1"/>
                </a:solidFill>
              </a:rPr>
              <a:t> == TRUE' | file --suffix=log" --deploy</a:t>
            </a:r>
          </a:p>
          <a:p>
            <a:endParaRPr lang="en-US" dirty="0">
              <a:solidFill>
                <a:schemeClr val="tx1"/>
              </a:solidFill>
            </a:endParaRPr>
          </a:p>
          <a:p>
            <a:endParaRPr lang="en-US" dirty="0"/>
          </a:p>
        </p:txBody>
      </p:sp>
    </p:spTree>
    <p:extLst>
      <p:ext uri="{BB962C8B-B14F-4D97-AF65-F5344CB8AC3E}">
        <p14:creationId xmlns:p14="http://schemas.microsoft.com/office/powerpoint/2010/main" val="55773272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9: XD </a:t>
            </a:r>
            <a:r>
              <a:rPr lang="en-US" dirty="0" smtClean="0"/>
              <a:t>Modules Challenge</a:t>
            </a:r>
            <a:endParaRPr lang="en-US" dirty="0"/>
          </a:p>
        </p:txBody>
      </p:sp>
      <p:sp>
        <p:nvSpPr>
          <p:cNvPr id="3" name="Content Placeholder 2"/>
          <p:cNvSpPr>
            <a:spLocks noGrp="1"/>
          </p:cNvSpPr>
          <p:nvPr>
            <p:ph idx="1"/>
          </p:nvPr>
        </p:nvSpPr>
        <p:spPr/>
        <p:txBody>
          <a:bodyPr>
            <a:normAutofit/>
          </a:bodyPr>
          <a:lstStyle/>
          <a:p>
            <a:r>
              <a:rPr lang="en-US" dirty="0" smtClean="0">
                <a:solidFill>
                  <a:schemeClr val="tx1"/>
                </a:solidFill>
              </a:rPr>
              <a:t>Use JDB, Filter on New Rows, Update New Row column to True, print output to log file</a:t>
            </a:r>
          </a:p>
          <a:p>
            <a:r>
              <a:rPr lang="en-US" dirty="0" err="1" smtClean="0">
                <a:solidFill>
                  <a:schemeClr val="tx1"/>
                </a:solidFill>
              </a:rPr>
              <a:t>xd</a:t>
            </a:r>
            <a:r>
              <a:rPr lang="en-US" dirty="0">
                <a:solidFill>
                  <a:schemeClr val="tx1"/>
                </a:solidFill>
              </a:rPr>
              <a:t>:&gt;</a:t>
            </a:r>
            <a:r>
              <a:rPr lang="en-US" b="1" dirty="0">
                <a:solidFill>
                  <a:schemeClr val="tx1"/>
                </a:solidFill>
              </a:rPr>
              <a:t>stream</a:t>
            </a:r>
            <a:r>
              <a:rPr lang="en-US" dirty="0">
                <a:solidFill>
                  <a:schemeClr val="tx1"/>
                </a:solidFill>
              </a:rPr>
              <a:t> create --name </a:t>
            </a:r>
            <a:r>
              <a:rPr lang="en-US" dirty="0" err="1">
                <a:solidFill>
                  <a:schemeClr val="tx1"/>
                </a:solidFill>
              </a:rPr>
              <a:t>processAccount</a:t>
            </a:r>
            <a:r>
              <a:rPr lang="en-US" dirty="0">
                <a:solidFill>
                  <a:schemeClr val="tx1"/>
                </a:solidFill>
              </a:rPr>
              <a:t> </a:t>
            </a:r>
            <a:endParaRPr lang="en-US" dirty="0" smtClean="0">
              <a:solidFill>
                <a:schemeClr val="tx1"/>
              </a:solidFill>
            </a:endParaRPr>
          </a:p>
          <a:p>
            <a:pPr marL="292608" lvl="1" indent="0">
              <a:buNone/>
            </a:pPr>
            <a:r>
              <a:rPr lang="en-US" sz="1900" dirty="0" smtClean="0">
                <a:solidFill>
                  <a:schemeClr val="tx1"/>
                </a:solidFill>
              </a:rPr>
              <a:t>--</a:t>
            </a:r>
            <a:r>
              <a:rPr lang="en-US" sz="1900" b="1" dirty="0" smtClean="0">
                <a:solidFill>
                  <a:schemeClr val="tx1"/>
                </a:solidFill>
              </a:rPr>
              <a:t>definition</a:t>
            </a:r>
            <a:r>
              <a:rPr lang="en-US" sz="1900" dirty="0" smtClean="0">
                <a:solidFill>
                  <a:schemeClr val="tx1"/>
                </a:solidFill>
              </a:rPr>
              <a:t> </a:t>
            </a:r>
          </a:p>
          <a:p>
            <a:pPr marL="292608" lvl="1" indent="0">
              <a:buNone/>
            </a:pPr>
            <a:r>
              <a:rPr lang="en-US" sz="1900" dirty="0" smtClean="0">
                <a:solidFill>
                  <a:schemeClr val="tx1"/>
                </a:solidFill>
              </a:rPr>
              <a:t>   “</a:t>
            </a:r>
            <a:r>
              <a:rPr lang="en-US" sz="1900" dirty="0" err="1" smtClean="0">
                <a:solidFill>
                  <a:schemeClr val="tx1"/>
                </a:solidFill>
              </a:rPr>
              <a:t>jdbc</a:t>
            </a:r>
            <a:r>
              <a:rPr lang="en-US" sz="1900" dirty="0" smtClean="0">
                <a:solidFill>
                  <a:schemeClr val="tx1"/>
                </a:solidFill>
              </a:rPr>
              <a:t> </a:t>
            </a:r>
            <a:r>
              <a:rPr lang="en-US" sz="1900" dirty="0">
                <a:solidFill>
                  <a:schemeClr val="tx1"/>
                </a:solidFill>
              </a:rPr>
              <a:t>--</a:t>
            </a:r>
            <a:r>
              <a:rPr lang="en-US" sz="1900" dirty="0" err="1">
                <a:solidFill>
                  <a:schemeClr val="tx1"/>
                </a:solidFill>
              </a:rPr>
              <a:t>url</a:t>
            </a:r>
            <a:r>
              <a:rPr lang="en-US" sz="1900" dirty="0">
                <a:solidFill>
                  <a:schemeClr val="tx1"/>
                </a:solidFill>
              </a:rPr>
              <a:t>=</a:t>
            </a:r>
            <a:r>
              <a:rPr lang="en-US" sz="1900" dirty="0" err="1">
                <a:solidFill>
                  <a:schemeClr val="tx1"/>
                </a:solidFill>
              </a:rPr>
              <a:t>jdbc:hsqldb:hsql</a:t>
            </a:r>
            <a:r>
              <a:rPr lang="en-US" sz="1900" dirty="0">
                <a:solidFill>
                  <a:schemeClr val="tx1"/>
                </a:solidFill>
              </a:rPr>
              <a:t>://localhost:9002/ --query='select * from </a:t>
            </a:r>
            <a:r>
              <a:rPr lang="en-US" sz="1900" dirty="0" smtClean="0">
                <a:solidFill>
                  <a:schemeClr val="tx1"/>
                </a:solidFill>
              </a:rPr>
              <a:t>account‘</a:t>
            </a:r>
          </a:p>
          <a:p>
            <a:pPr marL="292608" lvl="1" indent="0">
              <a:buNone/>
            </a:pPr>
            <a:r>
              <a:rPr lang="en-US" sz="1900" dirty="0" smtClean="0">
                <a:solidFill>
                  <a:schemeClr val="tx1"/>
                </a:solidFill>
              </a:rPr>
              <a:t>	 </a:t>
            </a:r>
            <a:r>
              <a:rPr lang="en-US" sz="1900" dirty="0">
                <a:solidFill>
                  <a:schemeClr val="tx1"/>
                </a:solidFill>
              </a:rPr>
              <a:t>--update='update account set </a:t>
            </a:r>
            <a:r>
              <a:rPr lang="en-US" sz="1900" dirty="0" err="1">
                <a:solidFill>
                  <a:schemeClr val="tx1"/>
                </a:solidFill>
              </a:rPr>
              <a:t>newrow</a:t>
            </a:r>
            <a:r>
              <a:rPr lang="en-US" sz="1900" dirty="0">
                <a:solidFill>
                  <a:schemeClr val="tx1"/>
                </a:solidFill>
              </a:rPr>
              <a:t>=false' --</a:t>
            </a:r>
            <a:r>
              <a:rPr lang="en-US" sz="1900" dirty="0" smtClean="0">
                <a:solidFill>
                  <a:schemeClr val="tx1"/>
                </a:solidFill>
              </a:rPr>
              <a:t>username=s</a:t>
            </a:r>
          </a:p>
          <a:p>
            <a:pPr marL="292608" lvl="1" indent="0">
              <a:buNone/>
            </a:pPr>
            <a:r>
              <a:rPr lang="en-US" sz="1900" dirty="0" smtClean="0">
                <a:solidFill>
                  <a:schemeClr val="tx1"/>
                </a:solidFill>
              </a:rPr>
              <a:t>| </a:t>
            </a:r>
            <a:r>
              <a:rPr lang="en-US" sz="1900" b="1" dirty="0" smtClean="0">
                <a:solidFill>
                  <a:schemeClr val="tx1"/>
                </a:solidFill>
              </a:rPr>
              <a:t>filter</a:t>
            </a:r>
            <a:r>
              <a:rPr lang="en-US" sz="1900" dirty="0" smtClean="0">
                <a:solidFill>
                  <a:schemeClr val="tx1"/>
                </a:solidFill>
              </a:rPr>
              <a:t> </a:t>
            </a:r>
            <a:r>
              <a:rPr lang="en-US" sz="1900" dirty="0">
                <a:solidFill>
                  <a:schemeClr val="tx1"/>
                </a:solidFill>
              </a:rPr>
              <a:t>--expression='</a:t>
            </a:r>
            <a:r>
              <a:rPr lang="en-US" sz="1900" dirty="0" err="1">
                <a:solidFill>
                  <a:schemeClr val="tx1"/>
                </a:solidFill>
              </a:rPr>
              <a:t>payload.newrow</a:t>
            </a:r>
            <a:r>
              <a:rPr lang="en-US" sz="1900" dirty="0">
                <a:solidFill>
                  <a:schemeClr val="tx1"/>
                </a:solidFill>
              </a:rPr>
              <a:t> == TRUE' </a:t>
            </a:r>
            <a:endParaRPr lang="en-US" sz="1900" dirty="0" smtClean="0">
              <a:solidFill>
                <a:schemeClr val="tx1"/>
              </a:solidFill>
            </a:endParaRPr>
          </a:p>
          <a:p>
            <a:pPr marL="292608" lvl="1" indent="0">
              <a:buNone/>
            </a:pPr>
            <a:r>
              <a:rPr lang="en-US" sz="1900" dirty="0" smtClean="0">
                <a:solidFill>
                  <a:schemeClr val="tx1"/>
                </a:solidFill>
              </a:rPr>
              <a:t>| </a:t>
            </a:r>
            <a:r>
              <a:rPr lang="en-US" sz="1900" b="1" dirty="0">
                <a:solidFill>
                  <a:schemeClr val="tx1"/>
                </a:solidFill>
              </a:rPr>
              <a:t>file</a:t>
            </a:r>
            <a:r>
              <a:rPr lang="en-US" sz="1900" dirty="0">
                <a:solidFill>
                  <a:schemeClr val="tx1"/>
                </a:solidFill>
              </a:rPr>
              <a:t> --suffix=log" --deploy</a:t>
            </a:r>
          </a:p>
          <a:p>
            <a:pPr marL="292608" lvl="1" indent="0">
              <a:buNone/>
            </a:pPr>
            <a:endParaRPr lang="en-US" dirty="0">
              <a:solidFill>
                <a:schemeClr val="tx1"/>
              </a:solidFill>
            </a:endParaRPr>
          </a:p>
          <a:p>
            <a:endParaRPr lang="en-US" dirty="0"/>
          </a:p>
        </p:txBody>
      </p:sp>
    </p:spTree>
    <p:extLst>
      <p:ext uri="{BB962C8B-B14F-4D97-AF65-F5344CB8AC3E}">
        <p14:creationId xmlns:p14="http://schemas.microsoft.com/office/powerpoint/2010/main" val="141354780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Have We Learned?</a:t>
            </a:r>
          </a:p>
        </p:txBody>
      </p:sp>
      <p:sp>
        <p:nvSpPr>
          <p:cNvPr id="5" name="Content Placeholder 4"/>
          <p:cNvSpPr>
            <a:spLocks noGrp="1"/>
          </p:cNvSpPr>
          <p:nvPr>
            <p:ph sz="half" idx="1"/>
          </p:nvPr>
        </p:nvSpPr>
        <p:spPr>
          <a:xfrm>
            <a:off x="1097278" y="1845734"/>
            <a:ext cx="3165911" cy="4023360"/>
          </a:xfrm>
        </p:spPr>
        <p:txBody>
          <a:bodyPr>
            <a:normAutofit fontScale="70000" lnSpcReduction="20000"/>
          </a:bodyPr>
          <a:lstStyle/>
          <a:p>
            <a:r>
              <a:rPr lang="en-US" b="1" dirty="0">
                <a:solidFill>
                  <a:schemeClr val="accent4">
                    <a:lumMod val="50000"/>
                  </a:schemeClr>
                </a:solidFill>
              </a:rPr>
              <a:t>Spring Core Review</a:t>
            </a:r>
            <a:r>
              <a:rPr lang="en-US" dirty="0">
                <a:solidFill>
                  <a:schemeClr val="accent4">
                    <a:lumMod val="50000"/>
                  </a:schemeClr>
                </a:solidFill>
              </a:rPr>
              <a:t> </a:t>
            </a:r>
          </a:p>
          <a:p>
            <a:pPr lvl="1"/>
            <a:r>
              <a:rPr lang="en-US" dirty="0"/>
              <a:t>What is the Spring Framework?</a:t>
            </a:r>
          </a:p>
          <a:p>
            <a:pPr lvl="1"/>
            <a:r>
              <a:rPr lang="en-US" dirty="0"/>
              <a:t>Spring Architecture</a:t>
            </a:r>
          </a:p>
          <a:p>
            <a:r>
              <a:rPr lang="en-US" b="1" dirty="0">
                <a:solidFill>
                  <a:schemeClr val="accent4">
                    <a:lumMod val="50000"/>
                  </a:schemeClr>
                </a:solidFill>
              </a:rPr>
              <a:t>Introduction to </a:t>
            </a:r>
            <a:r>
              <a:rPr lang="en-US" b="1" dirty="0" err="1">
                <a:solidFill>
                  <a:schemeClr val="accent4">
                    <a:lumMod val="50000"/>
                  </a:schemeClr>
                </a:solidFill>
              </a:rPr>
              <a:t>Gradle</a:t>
            </a:r>
            <a:endParaRPr lang="en-US" b="1" dirty="0">
              <a:solidFill>
                <a:schemeClr val="accent4">
                  <a:lumMod val="50000"/>
                </a:schemeClr>
              </a:solidFill>
            </a:endParaRPr>
          </a:p>
          <a:p>
            <a:pPr lvl="1"/>
            <a:r>
              <a:rPr lang="en-US" dirty="0"/>
              <a:t>Advantages</a:t>
            </a:r>
          </a:p>
          <a:p>
            <a:pPr lvl="1"/>
            <a:r>
              <a:rPr lang="en-US" dirty="0"/>
              <a:t>Groovy and Build Files</a:t>
            </a:r>
          </a:p>
          <a:p>
            <a:pPr lvl="1"/>
            <a:r>
              <a:rPr lang="en-US" dirty="0"/>
              <a:t>Tasks, Plugins, and Dependency Management</a:t>
            </a:r>
          </a:p>
          <a:p>
            <a:r>
              <a:rPr lang="en-US" b="1" dirty="0">
                <a:solidFill>
                  <a:srgbClr val="375623"/>
                </a:solidFill>
                <a:latin typeface="Calibri" panose="020F0502020204030204" pitchFamily="34" charset="0"/>
              </a:rPr>
              <a:t>Introduction to Spring Boot</a:t>
            </a:r>
            <a:r>
              <a:rPr lang="en-US" dirty="0"/>
              <a:t> </a:t>
            </a:r>
          </a:p>
          <a:p>
            <a:pPr lvl="1"/>
            <a:r>
              <a:rPr lang="en-US" dirty="0">
                <a:solidFill>
                  <a:srgbClr val="000000"/>
                </a:solidFill>
                <a:latin typeface="Calibri" panose="020F0502020204030204" pitchFamily="34" charset="0"/>
              </a:rPr>
              <a:t>What is Spring Boot?</a:t>
            </a:r>
          </a:p>
          <a:p>
            <a:pPr lvl="1"/>
            <a:r>
              <a:rPr lang="en-US" dirty="0">
                <a:solidFill>
                  <a:srgbClr val="000000"/>
                </a:solidFill>
                <a:latin typeface="Calibri" panose="020F0502020204030204" pitchFamily="34" charset="0"/>
              </a:rPr>
              <a:t>Starter Projects</a:t>
            </a:r>
          </a:p>
          <a:p>
            <a:pPr lvl="1"/>
            <a:r>
              <a:rPr lang="en-US" dirty="0" err="1">
                <a:solidFill>
                  <a:srgbClr val="000000"/>
                </a:solidFill>
                <a:latin typeface="Calibri" panose="020F0502020204030204" pitchFamily="34" charset="0"/>
              </a:rPr>
              <a:t>Autoconfiguration</a:t>
            </a:r>
            <a:endParaRPr lang="en-US" dirty="0">
              <a:solidFill>
                <a:srgbClr val="000000"/>
              </a:solidFill>
              <a:latin typeface="Calibri" panose="020F0502020204030204" pitchFamily="34" charset="0"/>
            </a:endParaRPr>
          </a:p>
          <a:p>
            <a:pPr lvl="1"/>
            <a:r>
              <a:rPr lang="en-US" dirty="0">
                <a:solidFill>
                  <a:srgbClr val="000000"/>
                </a:solidFill>
                <a:latin typeface="Calibri" panose="020F0502020204030204" pitchFamily="34" charset="0"/>
              </a:rPr>
              <a:t>Building and Running</a:t>
            </a:r>
          </a:p>
          <a:p>
            <a:pPr marL="0" indent="0">
              <a:buNone/>
            </a:pPr>
            <a:r>
              <a:rPr lang="en-US" b="1" dirty="0">
                <a:solidFill>
                  <a:schemeClr val="accent4">
                    <a:lumMod val="50000"/>
                  </a:schemeClr>
                </a:solidFill>
              </a:rPr>
              <a:t>Additional Spring Boot Topics</a:t>
            </a:r>
          </a:p>
          <a:p>
            <a:pPr marL="201168" lvl="1" indent="0">
              <a:buNone/>
            </a:pPr>
            <a:r>
              <a:rPr lang="en-US" dirty="0">
                <a:solidFill>
                  <a:schemeClr val="tx1"/>
                </a:solidFill>
              </a:rPr>
              <a:t>Starter Dependencies</a:t>
            </a:r>
          </a:p>
          <a:p>
            <a:pPr marL="201168" lvl="1" indent="0">
              <a:buNone/>
            </a:pPr>
            <a:r>
              <a:rPr lang="en-US" dirty="0">
                <a:solidFill>
                  <a:schemeClr val="tx1"/>
                </a:solidFill>
              </a:rPr>
              <a:t>Auto Configuration</a:t>
            </a:r>
          </a:p>
          <a:p>
            <a:pPr marL="201168" lvl="1" indent="0">
              <a:buNone/>
            </a:pPr>
            <a:r>
              <a:rPr lang="en-US" dirty="0">
                <a:solidFill>
                  <a:schemeClr val="tx1"/>
                </a:solidFill>
              </a:rPr>
              <a:t>Deploying a WAR</a:t>
            </a:r>
          </a:p>
          <a:p>
            <a:endParaRPr lang="en-US" dirty="0"/>
          </a:p>
        </p:txBody>
      </p:sp>
      <p:sp>
        <p:nvSpPr>
          <p:cNvPr id="7" name="Content Placeholder 5"/>
          <p:cNvSpPr txBox="1">
            <a:spLocks/>
          </p:cNvSpPr>
          <p:nvPr/>
        </p:nvSpPr>
        <p:spPr>
          <a:xfrm>
            <a:off x="7717667" y="1845734"/>
            <a:ext cx="4153301" cy="4023360"/>
          </a:xfrm>
          <a:prstGeom prst="rect">
            <a:avLst/>
          </a:prstGeom>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400" b="1" dirty="0" smtClean="0">
                <a:solidFill>
                  <a:schemeClr val="accent4">
                    <a:lumMod val="50000"/>
                  </a:schemeClr>
                </a:solidFill>
                <a:latin typeface="Calibri" panose="020F0502020204030204" pitchFamily="34" charset="0"/>
              </a:rPr>
              <a:t>Integration Endpoints</a:t>
            </a:r>
            <a:endParaRPr lang="en-US" sz="1400" dirty="0">
              <a:solidFill>
                <a:schemeClr val="accent4">
                  <a:lumMod val="50000"/>
                </a:schemeClr>
              </a:solidFill>
            </a:endParaRPr>
          </a:p>
          <a:p>
            <a:pPr lvl="1"/>
            <a:r>
              <a:rPr lang="en-US" sz="1200" dirty="0" smtClean="0">
                <a:solidFill>
                  <a:srgbClr val="000000"/>
                </a:solidFill>
                <a:latin typeface="Calibri" panose="020F0502020204030204" pitchFamily="34" charset="0"/>
              </a:rPr>
              <a:t>Messaging, Inbound, and Outbound Endpoints</a:t>
            </a:r>
          </a:p>
          <a:p>
            <a:pPr lvl="1"/>
            <a:r>
              <a:rPr lang="en-US" sz="1200" dirty="0" smtClean="0">
                <a:solidFill>
                  <a:srgbClr val="000000"/>
                </a:solidFill>
                <a:latin typeface="Calibri" panose="020F0502020204030204" pitchFamily="34" charset="0"/>
              </a:rPr>
              <a:t>Gateways and Routers</a:t>
            </a:r>
          </a:p>
          <a:p>
            <a:pPr lvl="1"/>
            <a:r>
              <a:rPr lang="en-US" sz="1200" dirty="0" smtClean="0">
                <a:solidFill>
                  <a:srgbClr val="000000"/>
                </a:solidFill>
                <a:latin typeface="Calibri" panose="020F0502020204030204" pitchFamily="34" charset="0"/>
              </a:rPr>
              <a:t>Splitters, Aggregators, Filters, and Transformers</a:t>
            </a:r>
            <a:endParaRPr lang="en-US" sz="1200" dirty="0">
              <a:solidFill>
                <a:srgbClr val="000000"/>
              </a:solidFill>
              <a:latin typeface="Calibri" panose="020F0502020204030204" pitchFamily="34" charset="0"/>
            </a:endParaRPr>
          </a:p>
          <a:p>
            <a:r>
              <a:rPr lang="en-US" sz="1400" b="1" dirty="0" smtClean="0">
                <a:solidFill>
                  <a:schemeClr val="accent4">
                    <a:lumMod val="50000"/>
                  </a:schemeClr>
                </a:solidFill>
                <a:latin typeface="Calibri" panose="020F0502020204030204" pitchFamily="34" charset="0"/>
              </a:rPr>
              <a:t>Introduction to Hadoop</a:t>
            </a:r>
            <a:endParaRPr lang="en-US" sz="1400" dirty="0" smtClean="0">
              <a:solidFill>
                <a:schemeClr val="accent4">
                  <a:lumMod val="50000"/>
                </a:schemeClr>
              </a:solidFill>
            </a:endParaRPr>
          </a:p>
          <a:p>
            <a:pPr lvl="1"/>
            <a:r>
              <a:rPr lang="en-US" sz="1200" dirty="0" smtClean="0">
                <a:solidFill>
                  <a:srgbClr val="000000"/>
                </a:solidFill>
                <a:latin typeface="Calibri" panose="020F0502020204030204" pitchFamily="34" charset="0"/>
              </a:rPr>
              <a:t>HDFS</a:t>
            </a:r>
          </a:p>
          <a:p>
            <a:pPr lvl="1"/>
            <a:r>
              <a:rPr lang="en-US" sz="1200" dirty="0" smtClean="0">
                <a:solidFill>
                  <a:srgbClr val="000000"/>
                </a:solidFill>
                <a:latin typeface="Calibri" panose="020F0502020204030204" pitchFamily="34" charset="0"/>
              </a:rPr>
              <a:t>MapReduce</a:t>
            </a:r>
          </a:p>
          <a:p>
            <a:pPr lvl="1"/>
            <a:r>
              <a:rPr lang="en-US" sz="1200" dirty="0" smtClean="0">
                <a:solidFill>
                  <a:srgbClr val="000000"/>
                </a:solidFill>
                <a:latin typeface="Calibri" panose="020F0502020204030204" pitchFamily="34" charset="0"/>
              </a:rPr>
              <a:t>YARN</a:t>
            </a:r>
          </a:p>
          <a:p>
            <a:pPr marL="0" indent="0">
              <a:buFont typeface="Calibri" panose="020F0502020204030204" pitchFamily="34" charset="0"/>
              <a:buNone/>
            </a:pPr>
            <a:r>
              <a:rPr lang="en-US" sz="1400" b="1" dirty="0" smtClean="0">
                <a:solidFill>
                  <a:schemeClr val="accent4">
                    <a:lumMod val="50000"/>
                  </a:schemeClr>
                </a:solidFill>
              </a:rPr>
              <a:t>Introduction to Spring XD</a:t>
            </a:r>
          </a:p>
          <a:p>
            <a:pPr lvl="1"/>
            <a:r>
              <a:rPr lang="en-US" sz="1200" dirty="0" smtClean="0">
                <a:solidFill>
                  <a:schemeClr val="tx1"/>
                </a:solidFill>
              </a:rPr>
              <a:t>Streams, Sources, and Sinks</a:t>
            </a:r>
          </a:p>
          <a:p>
            <a:pPr lvl="1"/>
            <a:r>
              <a:rPr lang="en-US" sz="1200" dirty="0" smtClean="0">
                <a:solidFill>
                  <a:schemeClr val="tx1"/>
                </a:solidFill>
              </a:rPr>
              <a:t>Processors and Tags</a:t>
            </a:r>
          </a:p>
          <a:p>
            <a:pPr lvl="1"/>
            <a:r>
              <a:rPr lang="en-US" sz="1200" dirty="0" smtClean="0">
                <a:solidFill>
                  <a:schemeClr val="tx1"/>
                </a:solidFill>
              </a:rPr>
              <a:t>Tools</a:t>
            </a:r>
            <a:endParaRPr lang="en-US" sz="1200" dirty="0" smtClean="0"/>
          </a:p>
          <a:p>
            <a:r>
              <a:rPr lang="en-US" sz="1400" b="1" dirty="0" smtClean="0">
                <a:solidFill>
                  <a:schemeClr val="accent4">
                    <a:lumMod val="50000"/>
                  </a:schemeClr>
                </a:solidFill>
                <a:latin typeface="Calibri" panose="020F0502020204030204" pitchFamily="34" charset="0"/>
              </a:rPr>
              <a:t>Spring XD Modules</a:t>
            </a:r>
            <a:endParaRPr lang="en-US" sz="1400" dirty="0">
              <a:solidFill>
                <a:schemeClr val="accent4">
                  <a:lumMod val="50000"/>
                </a:schemeClr>
              </a:solidFill>
            </a:endParaRPr>
          </a:p>
          <a:p>
            <a:pPr lvl="1"/>
            <a:r>
              <a:rPr lang="en-US" sz="1200" dirty="0" smtClean="0">
                <a:solidFill>
                  <a:srgbClr val="000000"/>
                </a:solidFill>
                <a:latin typeface="Calibri" panose="020F0502020204030204" pitchFamily="34" charset="0"/>
              </a:rPr>
              <a:t>Sources, Sinks, and Processors</a:t>
            </a:r>
          </a:p>
          <a:p>
            <a:pPr lvl="1"/>
            <a:r>
              <a:rPr lang="en-US" sz="1200" dirty="0" smtClean="0">
                <a:solidFill>
                  <a:srgbClr val="000000"/>
                </a:solidFill>
                <a:latin typeface="Calibri" panose="020F0502020204030204" pitchFamily="34" charset="0"/>
              </a:rPr>
              <a:t>Taps, Counters, and </a:t>
            </a:r>
            <a:r>
              <a:rPr lang="en-US" sz="1200" dirty="0" err="1" smtClean="0">
                <a:solidFill>
                  <a:srgbClr val="000000"/>
                </a:solidFill>
                <a:latin typeface="Calibri" panose="020F0502020204030204" pitchFamily="34" charset="0"/>
              </a:rPr>
              <a:t>Guages</a:t>
            </a:r>
            <a:endParaRPr lang="en-US" sz="1200" dirty="0" smtClean="0">
              <a:solidFill>
                <a:srgbClr val="000000"/>
              </a:solidFill>
              <a:latin typeface="Calibri" panose="020F0502020204030204" pitchFamily="34" charset="0"/>
            </a:endParaRPr>
          </a:p>
          <a:p>
            <a:pPr lvl="1"/>
            <a:r>
              <a:rPr lang="en-US" sz="1200" dirty="0" smtClean="0">
                <a:solidFill>
                  <a:srgbClr val="000000"/>
                </a:solidFill>
                <a:latin typeface="Calibri" panose="020F0502020204030204" pitchFamily="34" charset="0"/>
              </a:rPr>
              <a:t>XD Jobs</a:t>
            </a:r>
            <a:endParaRPr lang="en-US" sz="1200" dirty="0">
              <a:solidFill>
                <a:srgbClr val="000000"/>
              </a:solidFill>
              <a:latin typeface="Calibri" panose="020F0502020204030204" pitchFamily="34" charset="0"/>
            </a:endParaRPr>
          </a:p>
          <a:p>
            <a:endParaRPr lang="en-US" dirty="0"/>
          </a:p>
        </p:txBody>
      </p:sp>
      <p:sp>
        <p:nvSpPr>
          <p:cNvPr id="8" name="Content Placeholder 5"/>
          <p:cNvSpPr txBox="1">
            <a:spLocks/>
          </p:cNvSpPr>
          <p:nvPr/>
        </p:nvSpPr>
        <p:spPr>
          <a:xfrm>
            <a:off x="4093284" y="1845734"/>
            <a:ext cx="4937760" cy="3760256"/>
          </a:xfrm>
          <a:prstGeom prst="rect">
            <a:avLst/>
          </a:prstGeom>
        </p:spPr>
        <p:txBody>
          <a:bodyPr>
            <a:normAutofit fontScale="700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b="1" dirty="0" smtClean="0">
                <a:solidFill>
                  <a:schemeClr val="accent4">
                    <a:lumMod val="50000"/>
                  </a:schemeClr>
                </a:solidFill>
              </a:rPr>
              <a:t>Spring Remoting and JMS </a:t>
            </a:r>
            <a:r>
              <a:rPr lang="en-US" dirty="0" smtClean="0">
                <a:solidFill>
                  <a:schemeClr val="accent4">
                    <a:lumMod val="50000"/>
                  </a:schemeClr>
                </a:solidFill>
              </a:rPr>
              <a:t> </a:t>
            </a:r>
          </a:p>
          <a:p>
            <a:pPr lvl="1"/>
            <a:r>
              <a:rPr lang="en-US" dirty="0" smtClean="0">
                <a:solidFill>
                  <a:schemeClr val="tx1"/>
                </a:solidFill>
              </a:rPr>
              <a:t>RMI and Spring</a:t>
            </a:r>
          </a:p>
          <a:p>
            <a:pPr lvl="1"/>
            <a:r>
              <a:rPr lang="en-US" dirty="0" err="1" smtClean="0">
                <a:solidFill>
                  <a:schemeClr val="tx1"/>
                </a:solidFill>
              </a:rPr>
              <a:t>HttpInvoker</a:t>
            </a:r>
            <a:r>
              <a:rPr lang="en-US" dirty="0" smtClean="0">
                <a:solidFill>
                  <a:schemeClr val="tx1"/>
                </a:solidFill>
              </a:rPr>
              <a:t> and Spring</a:t>
            </a:r>
          </a:p>
          <a:p>
            <a:pPr lvl="1"/>
            <a:r>
              <a:rPr lang="en-US" dirty="0" smtClean="0">
                <a:solidFill>
                  <a:schemeClr val="tx1"/>
                </a:solidFill>
              </a:rPr>
              <a:t>Messaging with </a:t>
            </a:r>
            <a:r>
              <a:rPr lang="en-US" dirty="0" err="1" smtClean="0">
                <a:solidFill>
                  <a:schemeClr val="tx1"/>
                </a:solidFill>
              </a:rPr>
              <a:t>JMSTemplates</a:t>
            </a:r>
            <a:r>
              <a:rPr lang="en-US" dirty="0" smtClean="0">
                <a:solidFill>
                  <a:schemeClr val="tx1"/>
                </a:solidFill>
              </a:rPr>
              <a:t>  and Spring</a:t>
            </a:r>
          </a:p>
          <a:p>
            <a:pPr marL="0" indent="0">
              <a:buFont typeface="Calibri" panose="020F0502020204030204" pitchFamily="34" charset="0"/>
              <a:buNone/>
            </a:pPr>
            <a:r>
              <a:rPr lang="en-US" b="1" dirty="0" smtClean="0">
                <a:solidFill>
                  <a:schemeClr val="accent4">
                    <a:lumMod val="50000"/>
                  </a:schemeClr>
                </a:solidFill>
              </a:rPr>
              <a:t>Introduction to Spring Batch</a:t>
            </a:r>
            <a:r>
              <a:rPr lang="en-US" dirty="0" smtClean="0">
                <a:solidFill>
                  <a:schemeClr val="accent4">
                    <a:lumMod val="50000"/>
                  </a:schemeClr>
                </a:solidFill>
              </a:rPr>
              <a:t> </a:t>
            </a:r>
          </a:p>
          <a:p>
            <a:pPr lvl="1"/>
            <a:r>
              <a:rPr lang="en-US" dirty="0" smtClean="0">
                <a:solidFill>
                  <a:schemeClr val="tx1"/>
                </a:solidFill>
              </a:rPr>
              <a:t>Spring Batch Application Concepts</a:t>
            </a:r>
          </a:p>
          <a:p>
            <a:pPr lvl="1"/>
            <a:r>
              <a:rPr lang="en-US" dirty="0" smtClean="0">
                <a:solidFill>
                  <a:schemeClr val="tx1"/>
                </a:solidFill>
              </a:rPr>
              <a:t>Structure and Configuration</a:t>
            </a:r>
          </a:p>
          <a:p>
            <a:r>
              <a:rPr lang="en-US" b="1" dirty="0" smtClean="0">
                <a:solidFill>
                  <a:srgbClr val="375623"/>
                </a:solidFill>
                <a:latin typeface="Calibri" panose="020F0502020204030204" pitchFamily="34" charset="0"/>
              </a:rPr>
              <a:t>Enterprise Integration Patterns</a:t>
            </a:r>
            <a:endParaRPr lang="en-US" dirty="0" smtClean="0"/>
          </a:p>
          <a:p>
            <a:pPr lvl="1"/>
            <a:r>
              <a:rPr lang="en-US" dirty="0" smtClean="0">
                <a:solidFill>
                  <a:srgbClr val="000000"/>
                </a:solidFill>
                <a:latin typeface="Calibri" panose="020F0502020204030204" pitchFamily="34" charset="0"/>
              </a:rPr>
              <a:t>Overview</a:t>
            </a:r>
          </a:p>
          <a:p>
            <a:pPr lvl="1"/>
            <a:r>
              <a:rPr lang="en-US" dirty="0" smtClean="0">
                <a:solidFill>
                  <a:srgbClr val="000000"/>
                </a:solidFill>
                <a:latin typeface="Calibri" panose="020F0502020204030204" pitchFamily="34" charset="0"/>
              </a:rPr>
              <a:t>EIP Categories</a:t>
            </a:r>
          </a:p>
          <a:p>
            <a:r>
              <a:rPr lang="en-US" b="1" dirty="0" smtClean="0">
                <a:solidFill>
                  <a:schemeClr val="accent4">
                    <a:lumMod val="50000"/>
                  </a:schemeClr>
                </a:solidFill>
              </a:rPr>
              <a:t>Spring Integration</a:t>
            </a:r>
            <a:endParaRPr lang="en-US" dirty="0" smtClean="0"/>
          </a:p>
          <a:p>
            <a:pPr lvl="1"/>
            <a:r>
              <a:rPr lang="en-US" dirty="0" smtClean="0">
                <a:solidFill>
                  <a:srgbClr val="000000"/>
                </a:solidFill>
                <a:latin typeface="Calibri" panose="020F0502020204030204" pitchFamily="34" charset="0"/>
              </a:rPr>
              <a:t>Components, Channel, and Service Activation</a:t>
            </a:r>
          </a:p>
          <a:p>
            <a:pPr lvl="1"/>
            <a:r>
              <a:rPr lang="en-US" dirty="0" smtClean="0">
                <a:solidFill>
                  <a:srgbClr val="000000"/>
                </a:solidFill>
                <a:latin typeface="Calibri" panose="020F0502020204030204" pitchFamily="34" charset="0"/>
              </a:rPr>
              <a:t>Messaging Gateway</a:t>
            </a:r>
          </a:p>
          <a:p>
            <a:pPr marL="0" indent="0">
              <a:buFont typeface="Calibri" panose="020F0502020204030204" pitchFamily="34" charset="0"/>
              <a:buNone/>
            </a:pPr>
            <a:r>
              <a:rPr lang="en-US" b="1" dirty="0" smtClean="0">
                <a:solidFill>
                  <a:schemeClr val="accent4">
                    <a:lumMod val="50000"/>
                  </a:schemeClr>
                </a:solidFill>
              </a:rPr>
              <a:t>Spring Integration Messages and Channels</a:t>
            </a:r>
          </a:p>
          <a:p>
            <a:pPr marL="201168" lvl="1" indent="0">
              <a:buFont typeface="Calibri" pitchFamily="34" charset="0"/>
              <a:buNone/>
            </a:pPr>
            <a:r>
              <a:rPr lang="en-US" dirty="0" smtClean="0">
                <a:solidFill>
                  <a:schemeClr val="tx1"/>
                </a:solidFill>
              </a:rPr>
              <a:t>Direct, Publish Subscribe, and Queue Channels</a:t>
            </a:r>
          </a:p>
          <a:p>
            <a:pPr marL="201168" lvl="1" indent="0">
              <a:buFont typeface="Calibri" pitchFamily="34" charset="0"/>
              <a:buNone/>
            </a:pPr>
            <a:endParaRPr lang="en-US" dirty="0" smtClean="0">
              <a:solidFill>
                <a:schemeClr val="tx1"/>
              </a:solidFill>
            </a:endParaRPr>
          </a:p>
          <a:p>
            <a:endParaRPr lang="en-US" dirty="0"/>
          </a:p>
        </p:txBody>
      </p:sp>
    </p:spTree>
    <p:extLst>
      <p:ext uri="{BB962C8B-B14F-4D97-AF65-F5344CB8AC3E}">
        <p14:creationId xmlns:p14="http://schemas.microsoft.com/office/powerpoint/2010/main" val="145434163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796715" y="287311"/>
            <a:ext cx="8390022" cy="6085205"/>
          </a:xfrm>
          <a:prstGeom prst="rect">
            <a:avLst/>
          </a:prstGeom>
        </p:spPr>
      </p:pic>
    </p:spTree>
    <p:extLst>
      <p:ext uri="{BB962C8B-B14F-4D97-AF65-F5344CB8AC3E}">
        <p14:creationId xmlns:p14="http://schemas.microsoft.com/office/powerpoint/2010/main" val="3652189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 Lab Access</a:t>
            </a:r>
            <a:endParaRPr lang="en-US" dirty="0"/>
          </a:p>
        </p:txBody>
      </p:sp>
      <p:sp>
        <p:nvSpPr>
          <p:cNvPr id="3" name="Content Placeholder 2"/>
          <p:cNvSpPr>
            <a:spLocks noGrp="1"/>
          </p:cNvSpPr>
          <p:nvPr>
            <p:ph idx="1"/>
          </p:nvPr>
        </p:nvSpPr>
        <p:spPr>
          <a:xfrm>
            <a:off x="2149337" y="1946541"/>
            <a:ext cx="8049919" cy="4248712"/>
          </a:xfrm>
        </p:spPr>
        <p:txBody>
          <a:bodyPr>
            <a:normAutofit fontScale="77500" lnSpcReduction="20000"/>
          </a:bodyPr>
          <a:lstStyle/>
          <a:p>
            <a:pPr>
              <a:lnSpc>
                <a:spcPct val="110000"/>
              </a:lnSpc>
              <a:spcBef>
                <a:spcPts val="600"/>
              </a:spcBef>
              <a:spcAft>
                <a:spcPts val="600"/>
              </a:spcAft>
            </a:pPr>
            <a:r>
              <a:rPr lang="en-US" sz="2178" dirty="0"/>
              <a:t>To Access your Virtual Lab Environment, go to</a:t>
            </a:r>
          </a:p>
          <a:p>
            <a:pPr marL="0" indent="0">
              <a:lnSpc>
                <a:spcPct val="110000"/>
              </a:lnSpc>
              <a:spcBef>
                <a:spcPts val="600"/>
              </a:spcBef>
              <a:spcAft>
                <a:spcPts val="600"/>
              </a:spcAft>
              <a:buNone/>
            </a:pPr>
            <a:r>
              <a:rPr lang="en-US" sz="2178" dirty="0"/>
              <a:t>	 </a:t>
            </a:r>
            <a:r>
              <a:rPr lang="en-US" sz="2300" dirty="0">
                <a:solidFill>
                  <a:srgbClr val="0070C0"/>
                </a:solidFill>
                <a:hlinkClick r:id="rId3"/>
              </a:rPr>
              <a:t>https://labs.protechtraining.com</a:t>
            </a:r>
            <a:r>
              <a:rPr lang="en-US" sz="2300" dirty="0">
                <a:solidFill>
                  <a:srgbClr val="0070C0"/>
                </a:solidFill>
              </a:rPr>
              <a:t> </a:t>
            </a:r>
          </a:p>
          <a:p>
            <a:pPr lvl="1">
              <a:lnSpc>
                <a:spcPct val="110000"/>
              </a:lnSpc>
              <a:spcBef>
                <a:spcPts val="600"/>
              </a:spcBef>
              <a:spcAft>
                <a:spcPts val="600"/>
              </a:spcAft>
            </a:pPr>
            <a:r>
              <a:rPr lang="en-US" sz="2178" dirty="0"/>
              <a:t> </a:t>
            </a:r>
            <a:r>
              <a:rPr lang="en-US" sz="2178" dirty="0">
                <a:solidFill>
                  <a:srgbClr val="FF0000"/>
                </a:solidFill>
              </a:rPr>
              <a:t>Bookmark This Page!</a:t>
            </a:r>
          </a:p>
          <a:p>
            <a:pPr marL="414955" lvl="1" indent="0">
              <a:buNone/>
            </a:pPr>
            <a:endParaRPr lang="en-US" sz="2178" dirty="0"/>
          </a:p>
          <a:p>
            <a:r>
              <a:rPr lang="en-US" sz="2178" dirty="0"/>
              <a:t>Count off from </a:t>
            </a:r>
            <a:r>
              <a:rPr lang="en-US" sz="2178" b="1" dirty="0"/>
              <a:t>2</a:t>
            </a:r>
            <a:r>
              <a:rPr lang="en-US" sz="2178" b="1" dirty="0" smtClean="0"/>
              <a:t>21 </a:t>
            </a:r>
            <a:r>
              <a:rPr lang="en-US" sz="2178" dirty="0" smtClean="0"/>
              <a:t>to </a:t>
            </a:r>
            <a:r>
              <a:rPr lang="en-US" sz="2178" b="1" dirty="0" smtClean="0"/>
              <a:t>238</a:t>
            </a:r>
            <a:endParaRPr lang="en-US" sz="2178" b="1" dirty="0"/>
          </a:p>
          <a:p>
            <a:pPr lvl="1"/>
            <a:r>
              <a:rPr lang="en-US" sz="2178" dirty="0">
                <a:solidFill>
                  <a:srgbClr val="FF0000"/>
                </a:solidFill>
              </a:rPr>
              <a:t>Remember Your Number!</a:t>
            </a:r>
          </a:p>
          <a:p>
            <a:endParaRPr lang="en-US" sz="2178" dirty="0"/>
          </a:p>
          <a:p>
            <a:r>
              <a:rPr lang="en-US" sz="2178" dirty="0"/>
              <a:t>Log In </a:t>
            </a:r>
            <a:r>
              <a:rPr lang="en-US" sz="2178" b="1" dirty="0">
                <a:solidFill>
                  <a:srgbClr val="FF0000"/>
                </a:solidFill>
              </a:rPr>
              <a:t>Now</a:t>
            </a:r>
            <a:r>
              <a:rPr lang="en-US" sz="2178" dirty="0"/>
              <a:t> to access your own personal Virtual Environment!  </a:t>
            </a:r>
          </a:p>
          <a:p>
            <a:pPr lvl="1"/>
            <a:r>
              <a:rPr lang="en-US" sz="2178" b="1" dirty="0" err="1" smtClean="0"/>
              <a:t>UserID</a:t>
            </a:r>
            <a:r>
              <a:rPr lang="en-US" sz="2178" b="1" dirty="0" smtClean="0"/>
              <a:t>          </a:t>
            </a:r>
            <a:r>
              <a:rPr lang="en-US" sz="2178" dirty="0"/>
              <a:t>: PTACCESS</a:t>
            </a:r>
            <a:r>
              <a:rPr lang="en-US" sz="2178" b="1" dirty="0">
                <a:solidFill>
                  <a:schemeClr val="accent1">
                    <a:lumMod val="75000"/>
                  </a:schemeClr>
                </a:solidFill>
              </a:rPr>
              <a:t>XXX</a:t>
            </a:r>
            <a:r>
              <a:rPr lang="en-US" sz="2178" dirty="0"/>
              <a:t> </a:t>
            </a:r>
            <a:r>
              <a:rPr lang="en-US" sz="2178" dirty="0">
                <a:solidFill>
                  <a:schemeClr val="accent6">
                    <a:lumMod val="75000"/>
                  </a:schemeClr>
                </a:solidFill>
              </a:rPr>
              <a:t>	</a:t>
            </a:r>
            <a:r>
              <a:rPr lang="en-US" sz="2178" dirty="0"/>
              <a:t>	Where </a:t>
            </a:r>
            <a:r>
              <a:rPr lang="en-US" sz="2178" b="1" dirty="0">
                <a:solidFill>
                  <a:schemeClr val="accent1">
                    <a:lumMod val="75000"/>
                  </a:schemeClr>
                </a:solidFill>
              </a:rPr>
              <a:t>XXX</a:t>
            </a:r>
            <a:r>
              <a:rPr lang="en-US" sz="2178" dirty="0"/>
              <a:t> is your number</a:t>
            </a:r>
          </a:p>
          <a:p>
            <a:pPr lvl="1">
              <a:buFont typeface="Wingdings" panose="05000000000000000000" pitchFamily="2" charset="2"/>
              <a:buChar char="§"/>
            </a:pPr>
            <a:r>
              <a:rPr lang="en-US" sz="2178" b="1" dirty="0"/>
              <a:t>Password     </a:t>
            </a:r>
            <a:r>
              <a:rPr lang="en-US" sz="2178" dirty="0"/>
              <a:t>: Pa$$w0rd			That’s a Zero, not and ‘O</a:t>
            </a:r>
            <a:r>
              <a:rPr lang="en-US" sz="2178" dirty="0" smtClean="0"/>
              <a:t>’</a:t>
            </a:r>
          </a:p>
          <a:p>
            <a:pPr lvl="1">
              <a:buFont typeface="Wingdings" panose="05000000000000000000" pitchFamily="2" charset="2"/>
              <a:buChar char="§"/>
            </a:pPr>
            <a:r>
              <a:rPr lang="en-US" sz="2178" b="1" dirty="0"/>
              <a:t>Your Host Computer: </a:t>
            </a:r>
            <a:r>
              <a:rPr lang="en-US" sz="2178" dirty="0"/>
              <a:t>COMPUTER</a:t>
            </a:r>
            <a:r>
              <a:rPr lang="en-US" sz="2178" b="1" dirty="0">
                <a:solidFill>
                  <a:schemeClr val="accent1">
                    <a:lumMod val="75000"/>
                  </a:schemeClr>
                </a:solidFill>
              </a:rPr>
              <a:t>XXX</a:t>
            </a:r>
            <a:r>
              <a:rPr lang="en-US" sz="2178" dirty="0"/>
              <a:t> </a:t>
            </a:r>
            <a:r>
              <a:rPr lang="en-US" sz="2178" dirty="0">
                <a:solidFill>
                  <a:schemeClr val="accent6">
                    <a:lumMod val="75000"/>
                  </a:schemeClr>
                </a:solidFill>
              </a:rPr>
              <a:t>	</a:t>
            </a:r>
            <a:r>
              <a:rPr lang="en-US" sz="2178" dirty="0"/>
              <a:t>Where </a:t>
            </a:r>
            <a:r>
              <a:rPr lang="en-US" sz="2178" b="1" dirty="0">
                <a:solidFill>
                  <a:schemeClr val="accent1">
                    <a:lumMod val="75000"/>
                  </a:schemeClr>
                </a:solidFill>
              </a:rPr>
              <a:t>XXX</a:t>
            </a:r>
            <a:r>
              <a:rPr lang="en-US" sz="2178" dirty="0"/>
              <a:t> is your number</a:t>
            </a:r>
            <a:endParaRPr lang="en-US" sz="2178" b="1" dirty="0"/>
          </a:p>
          <a:p>
            <a:pPr marL="201168" lvl="1" indent="0">
              <a:buNone/>
            </a:pPr>
            <a:endParaRPr lang="en-US" sz="2178" dirty="0"/>
          </a:p>
          <a:p>
            <a:pPr lvl="1">
              <a:buFont typeface="Wingdings" panose="05000000000000000000" pitchFamily="2" charset="2"/>
              <a:buChar char="§"/>
            </a:pPr>
            <a:r>
              <a:rPr lang="en-US" sz="2178" b="1" dirty="0"/>
              <a:t>Access Code</a:t>
            </a:r>
            <a:r>
              <a:rPr lang="en-US" sz="2178" dirty="0"/>
              <a:t>: Pa$$w0rd			That’s a Zero, not and ‘O’</a:t>
            </a:r>
          </a:p>
          <a:p>
            <a:pPr>
              <a:buFont typeface="Wingdings" panose="05000000000000000000" pitchFamily="2" charset="2"/>
              <a:buChar char="§"/>
            </a:pPr>
            <a:endParaRPr lang="en-US" sz="1951" dirty="0"/>
          </a:p>
          <a:p>
            <a:pPr marL="0" indent="0">
              <a:buNone/>
            </a:pPr>
            <a:endParaRPr lang="en-US" sz="1951" dirty="0"/>
          </a:p>
          <a:p>
            <a:pPr marL="0" indent="0">
              <a:buNone/>
            </a:pPr>
            <a:endParaRPr lang="en-US" dirty="0"/>
          </a:p>
        </p:txBody>
      </p:sp>
    </p:spTree>
    <p:extLst>
      <p:ext uri="{BB962C8B-B14F-4D97-AF65-F5344CB8AC3E}">
        <p14:creationId xmlns:p14="http://schemas.microsoft.com/office/powerpoint/2010/main" val="3442901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25215" y="2271288"/>
            <a:ext cx="8617835" cy="3974358"/>
          </a:xfrm>
          <a:prstGeom prst="rect">
            <a:avLst/>
          </a:prstGeom>
          <a:noFill/>
        </p:spPr>
        <p:txBody>
          <a:bodyPr wrap="square" rtlCol="0">
            <a:spAutoFit/>
          </a:bodyPr>
          <a:lstStyle/>
          <a:p>
            <a:r>
              <a:rPr lang="en-US" sz="2803" dirty="0"/>
              <a:t>When connecting to your labs, </a:t>
            </a:r>
            <a:endParaRPr lang="en-US" sz="2803" dirty="0" smtClean="0"/>
          </a:p>
          <a:p>
            <a:pPr marL="457200" indent="-457200">
              <a:buFont typeface="Arial" panose="020B0604020202020204" pitchFamily="34" charset="0"/>
              <a:buChar char="•"/>
            </a:pPr>
            <a:r>
              <a:rPr lang="en-US" sz="2803" dirty="0" smtClean="0"/>
              <a:t>Require HTML </a:t>
            </a:r>
            <a:r>
              <a:rPr lang="en-US" sz="2803" dirty="0"/>
              <a:t>5 browser on your local computer </a:t>
            </a:r>
            <a:endParaRPr lang="en-US" sz="2803" dirty="0" smtClean="0"/>
          </a:p>
          <a:p>
            <a:pPr marL="457200" indent="-457200">
              <a:buFont typeface="Arial" panose="020B0604020202020204" pitchFamily="34" charset="0"/>
              <a:buChar char="•"/>
            </a:pPr>
            <a:r>
              <a:rPr lang="en-US" sz="2803" dirty="0" smtClean="0"/>
              <a:t>Put Browser (prior </a:t>
            </a:r>
            <a:r>
              <a:rPr lang="en-US" sz="2803" dirty="0"/>
              <a:t>to logging </a:t>
            </a:r>
            <a:r>
              <a:rPr lang="en-US" sz="2803" dirty="0" smtClean="0"/>
              <a:t>in) in either </a:t>
            </a:r>
          </a:p>
          <a:p>
            <a:pPr marL="914400" lvl="1" indent="-457200">
              <a:buFont typeface="Arial" panose="020B0604020202020204" pitchFamily="34" charset="0"/>
              <a:buChar char="•"/>
            </a:pPr>
            <a:r>
              <a:rPr lang="en-US" sz="2803" dirty="0" smtClean="0"/>
              <a:t>Maximized </a:t>
            </a:r>
            <a:r>
              <a:rPr lang="en-US" sz="2803" dirty="0"/>
              <a:t>window </a:t>
            </a:r>
            <a:endParaRPr lang="en-US" sz="2803" dirty="0" smtClean="0"/>
          </a:p>
          <a:p>
            <a:pPr marL="914400" lvl="1" indent="-457200">
              <a:buFont typeface="Arial" panose="020B0604020202020204" pitchFamily="34" charset="0"/>
              <a:buChar char="•"/>
            </a:pPr>
            <a:r>
              <a:rPr lang="en-US" sz="2803" dirty="0" smtClean="0"/>
              <a:t>Full </a:t>
            </a:r>
            <a:r>
              <a:rPr lang="en-US" sz="2803" dirty="0"/>
              <a:t>Screen Mode (preferred</a:t>
            </a:r>
            <a:r>
              <a:rPr lang="en-US" sz="2803" dirty="0" smtClean="0"/>
              <a:t>)</a:t>
            </a:r>
            <a:endParaRPr lang="en-US" sz="2803" dirty="0"/>
          </a:p>
          <a:p>
            <a:endParaRPr lang="en-US" sz="2803" dirty="0"/>
          </a:p>
          <a:p>
            <a:r>
              <a:rPr lang="en-US" sz="2803" dirty="0"/>
              <a:t>Once you log in, your resolution will be locked until you disconnect from your remote lab and reconnect at a different screen/window size.</a:t>
            </a:r>
          </a:p>
        </p:txBody>
      </p:sp>
      <p:sp>
        <p:nvSpPr>
          <p:cNvPr id="3" name="Title 1"/>
          <p:cNvSpPr txBox="1">
            <a:spLocks/>
          </p:cNvSpPr>
          <p:nvPr/>
        </p:nvSpPr>
        <p:spPr>
          <a:xfrm>
            <a:off x="2149336" y="1129163"/>
            <a:ext cx="7893328" cy="995008"/>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303" dirty="0"/>
              <a:t>Maximizing Virtual Lab Window</a:t>
            </a:r>
          </a:p>
        </p:txBody>
      </p:sp>
    </p:spTree>
    <p:extLst>
      <p:ext uri="{BB962C8B-B14F-4D97-AF65-F5344CB8AC3E}">
        <p14:creationId xmlns:p14="http://schemas.microsoft.com/office/powerpoint/2010/main" val="23850839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158" y="-11320"/>
            <a:ext cx="9151684" cy="5147823"/>
          </a:xfrm>
          <a:prstGeom prst="rect">
            <a:avLst/>
          </a:prstGeom>
        </p:spPr>
      </p:pic>
      <p:sp>
        <p:nvSpPr>
          <p:cNvPr id="7" name="TextBox 6"/>
          <p:cNvSpPr txBox="1"/>
          <p:nvPr/>
        </p:nvSpPr>
        <p:spPr>
          <a:xfrm>
            <a:off x="2225601" y="3454742"/>
            <a:ext cx="7740799" cy="1324722"/>
          </a:xfrm>
          <a:prstGeom prst="rect">
            <a:avLst/>
          </a:prstGeom>
          <a:noFill/>
        </p:spPr>
        <p:txBody>
          <a:bodyPr wrap="square" rtlCol="0">
            <a:spAutoFit/>
          </a:bodyPr>
          <a:lstStyle/>
          <a:p>
            <a:r>
              <a:rPr lang="en-US" sz="2002" b="1" dirty="0">
                <a:solidFill>
                  <a:schemeClr val="bg1"/>
                </a:solidFill>
              </a:rPr>
              <a:t>To avoid confusion with multiple task &amp; tile bars, it is advisable to place your browser into Full Screen mode.  Steps may be different based on which browser you are using.  Most browsers can be toggled in and out of Full Screen mode by hitting the </a:t>
            </a:r>
            <a:r>
              <a:rPr lang="en-US" sz="2002" b="1" dirty="0">
                <a:solidFill>
                  <a:srgbClr val="FFFF00"/>
                </a:solidFill>
              </a:rPr>
              <a:t>F11</a:t>
            </a:r>
            <a:r>
              <a:rPr lang="en-US" sz="2002" b="1" dirty="0">
                <a:solidFill>
                  <a:schemeClr val="bg1"/>
                </a:solidFill>
              </a:rPr>
              <a:t> </a:t>
            </a:r>
            <a:r>
              <a:rPr lang="en-US" sz="2002" b="1" dirty="0">
                <a:solidFill>
                  <a:srgbClr val="FFFF00"/>
                </a:solidFill>
              </a:rPr>
              <a:t>key</a:t>
            </a:r>
            <a:r>
              <a:rPr lang="en-US" sz="2002" b="1" dirty="0">
                <a:solidFill>
                  <a:schemeClr val="bg1"/>
                </a:solidFill>
              </a:rPr>
              <a:t>.</a:t>
            </a:r>
          </a:p>
        </p:txBody>
      </p:sp>
      <p:sp>
        <p:nvSpPr>
          <p:cNvPr id="4" name="TextBox 3"/>
          <p:cNvSpPr txBox="1"/>
          <p:nvPr/>
        </p:nvSpPr>
        <p:spPr>
          <a:xfrm>
            <a:off x="3193201" y="5336545"/>
            <a:ext cx="5805600" cy="554254"/>
          </a:xfrm>
          <a:prstGeom prst="rect">
            <a:avLst/>
          </a:prstGeom>
          <a:noFill/>
        </p:spPr>
        <p:txBody>
          <a:bodyPr wrap="square" rtlCol="0">
            <a:spAutoFit/>
          </a:bodyPr>
          <a:lstStyle/>
          <a:p>
            <a:pPr algn="ctr"/>
            <a:r>
              <a:rPr lang="en-US" sz="1501" b="1" dirty="0"/>
              <a:t>Once in Full-Screen Mode, your taskbar will disappear and your browser title bar will auto hide.</a:t>
            </a:r>
          </a:p>
        </p:txBody>
      </p:sp>
    </p:spTree>
    <p:extLst>
      <p:ext uri="{BB962C8B-B14F-4D97-AF65-F5344CB8AC3E}">
        <p14:creationId xmlns:p14="http://schemas.microsoft.com/office/powerpoint/2010/main" val="26679054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158" y="855089"/>
            <a:ext cx="9151684" cy="5147823"/>
          </a:xfrm>
          <a:prstGeom prst="rect">
            <a:avLst/>
          </a:prstGeom>
        </p:spPr>
      </p:pic>
      <p:sp>
        <p:nvSpPr>
          <p:cNvPr id="3" name="TextBox 2"/>
          <p:cNvSpPr txBox="1"/>
          <p:nvPr/>
        </p:nvSpPr>
        <p:spPr>
          <a:xfrm>
            <a:off x="2549723" y="866529"/>
            <a:ext cx="7092555" cy="585225"/>
          </a:xfrm>
          <a:prstGeom prst="rect">
            <a:avLst/>
          </a:prstGeom>
          <a:noFill/>
        </p:spPr>
        <p:txBody>
          <a:bodyPr wrap="square" rtlCol="0">
            <a:spAutoFit/>
            <a:scene3d>
              <a:camera prst="orthographicFront"/>
              <a:lightRig rig="soft" dir="t">
                <a:rot lat="0" lon="0" rev="10800000"/>
              </a:lightRig>
            </a:scene3d>
            <a:sp3d>
              <a:bevelT w="27940" h="12700"/>
              <a:contourClr>
                <a:srgbClr val="DDDDDD"/>
              </a:contourClr>
            </a:sp3d>
          </a:bodyPr>
          <a:lstStyle/>
          <a:p>
            <a:pPr algn="ctr"/>
            <a:r>
              <a:rPr lang="en-US" sz="3203" b="1" spc="150" dirty="0">
                <a:ln w="11430"/>
                <a:solidFill>
                  <a:srgbClr val="F8F8F8"/>
                </a:solidFill>
              </a:rPr>
              <a:t>ProTech Remote Lab File Retrieval  </a:t>
            </a:r>
          </a:p>
        </p:txBody>
      </p:sp>
      <p:sp>
        <p:nvSpPr>
          <p:cNvPr id="4" name="TextBox 3"/>
          <p:cNvSpPr txBox="1"/>
          <p:nvPr/>
        </p:nvSpPr>
        <p:spPr>
          <a:xfrm>
            <a:off x="2558874" y="4344168"/>
            <a:ext cx="2135393" cy="831510"/>
          </a:xfrm>
          <a:prstGeom prst="rect">
            <a:avLst/>
          </a:prstGeom>
          <a:noFill/>
        </p:spPr>
        <p:txBody>
          <a:bodyPr wrap="square" rtlCol="0">
            <a:spAutoFit/>
          </a:bodyPr>
          <a:lstStyle/>
          <a:p>
            <a:r>
              <a:rPr lang="en-US" sz="1201" b="1" dirty="0">
                <a:solidFill>
                  <a:schemeClr val="bg1"/>
                </a:solidFill>
              </a:rPr>
              <a:t>Select the ProTech FTP icon from the desktop.  If the icon is not present, then this feature is not available.</a:t>
            </a:r>
          </a:p>
        </p:txBody>
      </p:sp>
      <p:sp>
        <p:nvSpPr>
          <p:cNvPr id="5" name="Right Arrow 4"/>
          <p:cNvSpPr/>
          <p:nvPr/>
        </p:nvSpPr>
        <p:spPr>
          <a:xfrm rot="8289877">
            <a:off x="1826479" y="4965244"/>
            <a:ext cx="762641" cy="114397"/>
          </a:xfrm>
          <a:prstGeom prst="rightArrow">
            <a:avLst/>
          </a:prstGeom>
          <a:solidFill>
            <a:srgbClr val="FFC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2"/>
          </a:p>
        </p:txBody>
      </p:sp>
      <p:sp>
        <p:nvSpPr>
          <p:cNvPr id="7" name="TextBox 6"/>
          <p:cNvSpPr txBox="1"/>
          <p:nvPr/>
        </p:nvSpPr>
        <p:spPr>
          <a:xfrm>
            <a:off x="2586329" y="2846187"/>
            <a:ext cx="2211657" cy="1016304"/>
          </a:xfrm>
          <a:prstGeom prst="rect">
            <a:avLst/>
          </a:prstGeom>
          <a:noFill/>
        </p:spPr>
        <p:txBody>
          <a:bodyPr wrap="square" rtlCol="0">
            <a:spAutoFit/>
          </a:bodyPr>
          <a:lstStyle/>
          <a:p>
            <a:r>
              <a:rPr lang="en-US" sz="1201" b="1" dirty="0">
                <a:solidFill>
                  <a:schemeClr val="bg1"/>
                </a:solidFill>
              </a:rPr>
              <a:t>Create a compressed archive of your lab files and place on your desktop (alphanumeric characters only, no spaces, 500MB MAX file size).</a:t>
            </a:r>
          </a:p>
        </p:txBody>
      </p:sp>
      <p:sp>
        <p:nvSpPr>
          <p:cNvPr id="8" name="Right Arrow 7"/>
          <p:cNvSpPr/>
          <p:nvPr/>
        </p:nvSpPr>
        <p:spPr>
          <a:xfrm rot="10800000">
            <a:off x="1876128" y="2919366"/>
            <a:ext cx="710201" cy="114397"/>
          </a:xfrm>
          <a:prstGeom prst="rightArrow">
            <a:avLst/>
          </a:prstGeom>
          <a:solidFill>
            <a:srgbClr val="FFC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2"/>
          </a:p>
        </p:txBody>
      </p:sp>
    </p:spTree>
    <p:extLst>
      <p:ext uri="{BB962C8B-B14F-4D97-AF65-F5344CB8AC3E}">
        <p14:creationId xmlns:p14="http://schemas.microsoft.com/office/powerpoint/2010/main" val="37239170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158" y="855089"/>
            <a:ext cx="9151684" cy="5147823"/>
          </a:xfrm>
          <a:prstGeom prst="rect">
            <a:avLst/>
          </a:prstGeom>
        </p:spPr>
      </p:pic>
      <p:sp>
        <p:nvSpPr>
          <p:cNvPr id="3" name="TextBox 2"/>
          <p:cNvSpPr txBox="1"/>
          <p:nvPr/>
        </p:nvSpPr>
        <p:spPr>
          <a:xfrm>
            <a:off x="2078411" y="2437567"/>
            <a:ext cx="1958460" cy="461921"/>
          </a:xfrm>
          <a:prstGeom prst="rect">
            <a:avLst/>
          </a:prstGeom>
          <a:noFill/>
        </p:spPr>
        <p:txBody>
          <a:bodyPr wrap="square" rtlCol="0">
            <a:spAutoFit/>
          </a:bodyPr>
          <a:lstStyle/>
          <a:p>
            <a:r>
              <a:rPr lang="en-US" sz="1201" b="1" dirty="0">
                <a:solidFill>
                  <a:schemeClr val="bg1"/>
                </a:solidFill>
              </a:rPr>
              <a:t>Enter your PTACCESS## or PTACCESS###</a:t>
            </a:r>
          </a:p>
        </p:txBody>
      </p:sp>
      <p:sp>
        <p:nvSpPr>
          <p:cNvPr id="4" name="Right Arrow 3"/>
          <p:cNvSpPr/>
          <p:nvPr/>
        </p:nvSpPr>
        <p:spPr>
          <a:xfrm>
            <a:off x="4036871" y="2540279"/>
            <a:ext cx="991433" cy="114397"/>
          </a:xfrm>
          <a:prstGeom prst="rightArrow">
            <a:avLst/>
          </a:prstGeom>
          <a:solidFill>
            <a:srgbClr val="FFC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2"/>
          </a:p>
        </p:txBody>
      </p:sp>
      <p:sp>
        <p:nvSpPr>
          <p:cNvPr id="5" name="TextBox 4"/>
          <p:cNvSpPr txBox="1"/>
          <p:nvPr/>
        </p:nvSpPr>
        <p:spPr>
          <a:xfrm>
            <a:off x="2078411" y="2969127"/>
            <a:ext cx="1958460" cy="277127"/>
          </a:xfrm>
          <a:prstGeom prst="rect">
            <a:avLst/>
          </a:prstGeom>
          <a:noFill/>
        </p:spPr>
        <p:txBody>
          <a:bodyPr wrap="square" rtlCol="0">
            <a:spAutoFit/>
          </a:bodyPr>
          <a:lstStyle/>
          <a:p>
            <a:r>
              <a:rPr lang="en-US" sz="1201" b="1" dirty="0">
                <a:solidFill>
                  <a:schemeClr val="bg1"/>
                </a:solidFill>
              </a:rPr>
              <a:t>Click Browse</a:t>
            </a:r>
          </a:p>
        </p:txBody>
      </p:sp>
      <p:sp>
        <p:nvSpPr>
          <p:cNvPr id="6" name="Right Arrow 5"/>
          <p:cNvSpPr/>
          <p:nvPr/>
        </p:nvSpPr>
        <p:spPr>
          <a:xfrm rot="21322218">
            <a:off x="3120698" y="2964619"/>
            <a:ext cx="2593800" cy="109367"/>
          </a:xfrm>
          <a:prstGeom prst="rightArrow">
            <a:avLst/>
          </a:prstGeom>
          <a:solidFill>
            <a:srgbClr val="FFC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2"/>
          </a:p>
        </p:txBody>
      </p:sp>
    </p:spTree>
    <p:extLst>
      <p:ext uri="{BB962C8B-B14F-4D97-AF65-F5344CB8AC3E}">
        <p14:creationId xmlns:p14="http://schemas.microsoft.com/office/powerpoint/2010/main" val="196500349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158" y="855089"/>
            <a:ext cx="9151684" cy="5147823"/>
          </a:xfrm>
          <a:prstGeom prst="rect">
            <a:avLst/>
          </a:prstGeom>
        </p:spPr>
      </p:pic>
      <p:sp>
        <p:nvSpPr>
          <p:cNvPr id="3" name="TextBox 2"/>
          <p:cNvSpPr txBox="1"/>
          <p:nvPr/>
        </p:nvSpPr>
        <p:spPr>
          <a:xfrm>
            <a:off x="1977743" y="2361304"/>
            <a:ext cx="2135393" cy="646716"/>
          </a:xfrm>
          <a:prstGeom prst="rect">
            <a:avLst/>
          </a:prstGeom>
          <a:noFill/>
        </p:spPr>
        <p:txBody>
          <a:bodyPr wrap="square" rtlCol="0">
            <a:spAutoFit/>
          </a:bodyPr>
          <a:lstStyle/>
          <a:p>
            <a:r>
              <a:rPr lang="en-US" sz="1201" b="1" dirty="0">
                <a:solidFill>
                  <a:schemeClr val="bg1"/>
                </a:solidFill>
              </a:rPr>
              <a:t>Navigate to the location of your lab file archive and click Open</a:t>
            </a:r>
          </a:p>
        </p:txBody>
      </p:sp>
    </p:spTree>
    <p:extLst>
      <p:ext uri="{BB962C8B-B14F-4D97-AF65-F5344CB8AC3E}">
        <p14:creationId xmlns:p14="http://schemas.microsoft.com/office/powerpoint/2010/main" val="313299817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31536</TotalTime>
  <Words>4480</Words>
  <Application>Microsoft Office PowerPoint</Application>
  <PresentationFormat>Widescreen</PresentationFormat>
  <Paragraphs>933</Paragraphs>
  <Slides>37</Slides>
  <Notes>32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宋体</vt:lpstr>
      <vt:lpstr>Arial</vt:lpstr>
      <vt:lpstr>Calibri</vt:lpstr>
      <vt:lpstr>Calibri Light</vt:lpstr>
      <vt:lpstr>Consolas</vt:lpstr>
      <vt:lpstr>Courier New</vt:lpstr>
      <vt:lpstr>Lucida Sans Unicode</vt:lpstr>
      <vt:lpstr>MS Shell Dlg</vt:lpstr>
      <vt:lpstr>Times New Roman</vt:lpstr>
      <vt:lpstr>Wingdings</vt:lpstr>
      <vt:lpstr>Retrospect</vt:lpstr>
      <vt:lpstr>PowerPoint Presentation</vt:lpstr>
      <vt:lpstr>Advanced Spring</vt:lpstr>
      <vt:lpstr>Core Spring Lab Manual and Presentation</vt:lpstr>
      <vt:lpstr>Virtual Lab Access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Lab Installation Locations</vt:lpstr>
      <vt:lpstr>Your Tools</vt:lpstr>
      <vt:lpstr>The Application Context</vt:lpstr>
      <vt:lpstr>Lab 1 Introduction to Spring Boot</vt:lpstr>
      <vt:lpstr>Controlling Spring Boot  Auto-Configuration</vt:lpstr>
      <vt:lpstr>Lab 2 More Spring Boot : GotCha’s</vt:lpstr>
      <vt:lpstr>Day 1: What Have We Learned?</vt:lpstr>
      <vt:lpstr>Introduction to Day 2!</vt:lpstr>
      <vt:lpstr>Lab 3 Spring and JMS</vt:lpstr>
      <vt:lpstr>Lab 4 Spring Batch</vt:lpstr>
      <vt:lpstr>Lab 5: Introduction to Spring Integration</vt:lpstr>
      <vt:lpstr>Lab 6: Messages and Channels</vt:lpstr>
      <vt:lpstr>Day 2: What Have We Learned?</vt:lpstr>
      <vt:lpstr>Introduction to Day 3</vt:lpstr>
      <vt:lpstr>PowerPoint Presentation</vt:lpstr>
      <vt:lpstr>Lab 7: Endpoints</vt:lpstr>
      <vt:lpstr>Spring-XD </vt:lpstr>
      <vt:lpstr>Building Blocks of Spring Cloud Data Flow</vt:lpstr>
      <vt:lpstr>Lab 8: Introduction to Spring XD</vt:lpstr>
      <vt:lpstr>Lab 9: XD Modules</vt:lpstr>
      <vt:lpstr>Lab 9: XD Modules Filters</vt:lpstr>
      <vt:lpstr>Lab 9: XD Modules Challenge</vt:lpstr>
      <vt:lpstr>What Have We Learned?</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bbirze</dc:creator>
  <cp:lastModifiedBy>brigitte birze</cp:lastModifiedBy>
  <cp:revision>419</cp:revision>
  <dcterms:created xsi:type="dcterms:W3CDTF">2015-09-18T22:30:12Z</dcterms:created>
  <dcterms:modified xsi:type="dcterms:W3CDTF">2017-03-03T17:59:22Z</dcterms:modified>
</cp:coreProperties>
</file>